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wmf" ContentType="image/x-wmf"/>
  <Default Extension="bin" ContentType="application/vnd.openxmlformats-officedocument.presentationml.printerSettings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31"/>
  </p:notesMasterIdLst>
  <p:sldIdLst>
    <p:sldId id="256" r:id="rId2"/>
    <p:sldId id="286" r:id="rId3"/>
    <p:sldId id="313" r:id="rId4"/>
    <p:sldId id="285" r:id="rId5"/>
    <p:sldId id="288" r:id="rId6"/>
    <p:sldId id="298" r:id="rId7"/>
    <p:sldId id="299" r:id="rId8"/>
    <p:sldId id="311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10" r:id="rId19"/>
    <p:sldId id="277" r:id="rId20"/>
    <p:sldId id="314" r:id="rId21"/>
    <p:sldId id="297" r:id="rId22"/>
    <p:sldId id="291" r:id="rId23"/>
    <p:sldId id="312" r:id="rId24"/>
    <p:sldId id="294" r:id="rId25"/>
    <p:sldId id="295" r:id="rId26"/>
    <p:sldId id="296" r:id="rId27"/>
    <p:sldId id="293" r:id="rId28"/>
    <p:sldId id="292" r:id="rId29"/>
    <p:sldId id="280" r:id="rId3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1689" autoAdjust="0"/>
  </p:normalViewPr>
  <p:slideViewPr>
    <p:cSldViewPr snapToGrid="0">
      <p:cViewPr varScale="1">
        <p:scale>
          <a:sx n="120" d="100"/>
          <a:sy n="120" d="100"/>
        </p:scale>
        <p:origin x="-1600" y="-96"/>
      </p:cViewPr>
      <p:guideLst>
        <p:guide orient="horz" pos="282"/>
        <p:guide orient="horz" pos="4176"/>
        <p:guide pos="26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C4850F-BFFB-3C4D-87F9-7A702654195A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DF622F-99E5-1C4B-863C-E0BBF793A402}">
      <dgm:prSet phldrT="[Text]" custT="1"/>
      <dgm:spPr/>
      <dgm:t>
        <a:bodyPr/>
        <a:lstStyle/>
        <a:p>
          <a:r>
            <a:rPr lang="en-US" sz="2000" dirty="0" smtClean="0"/>
            <a:t>History of the project</a:t>
          </a:r>
          <a:endParaRPr lang="en-US" sz="2000" dirty="0"/>
        </a:p>
      </dgm:t>
    </dgm:pt>
    <dgm:pt modelId="{4B7696AD-AD77-044F-88C6-4812CC296976}" type="parTrans" cxnId="{637CC3BA-574C-254F-AE79-69EC1F59E35B}">
      <dgm:prSet/>
      <dgm:spPr/>
      <dgm:t>
        <a:bodyPr/>
        <a:lstStyle/>
        <a:p>
          <a:endParaRPr lang="en-US"/>
        </a:p>
      </dgm:t>
    </dgm:pt>
    <dgm:pt modelId="{E5B3AFDC-DA48-0045-9668-BF74D7B14117}" type="sibTrans" cxnId="{637CC3BA-574C-254F-AE79-69EC1F59E35B}">
      <dgm:prSet/>
      <dgm:spPr/>
      <dgm:t>
        <a:bodyPr/>
        <a:lstStyle/>
        <a:p>
          <a:endParaRPr lang="en-US"/>
        </a:p>
      </dgm:t>
    </dgm:pt>
    <dgm:pt modelId="{3961CFD6-DC01-C845-86EA-FB7A296432CD}">
      <dgm:prSet phldrT="[Text]" custT="1"/>
      <dgm:spPr/>
      <dgm:t>
        <a:bodyPr/>
        <a:lstStyle/>
        <a:p>
          <a:r>
            <a:rPr lang="en-US" sz="2000" dirty="0" smtClean="0"/>
            <a:t>Key features &amp; Design</a:t>
          </a:r>
          <a:endParaRPr lang="en-US" sz="2000" dirty="0"/>
        </a:p>
      </dgm:t>
    </dgm:pt>
    <dgm:pt modelId="{1BCD0F41-3AF0-544C-B36B-9AF36787744F}" type="parTrans" cxnId="{F2F7F15D-4604-F442-A661-4BBD6A471F8C}">
      <dgm:prSet/>
      <dgm:spPr/>
      <dgm:t>
        <a:bodyPr/>
        <a:lstStyle/>
        <a:p>
          <a:endParaRPr lang="en-US"/>
        </a:p>
      </dgm:t>
    </dgm:pt>
    <dgm:pt modelId="{8872E705-0BD4-0543-ABC4-442551B9D17F}" type="sibTrans" cxnId="{F2F7F15D-4604-F442-A661-4BBD6A471F8C}">
      <dgm:prSet/>
      <dgm:spPr/>
      <dgm:t>
        <a:bodyPr/>
        <a:lstStyle/>
        <a:p>
          <a:endParaRPr lang="en-US"/>
        </a:p>
      </dgm:t>
    </dgm:pt>
    <dgm:pt modelId="{60F5BCB6-93E2-2842-B009-ACA28B3F5ED7}">
      <dgm:prSet phldrT="[Text]" custT="1"/>
      <dgm:spPr/>
      <dgm:t>
        <a:bodyPr/>
        <a:lstStyle/>
        <a:p>
          <a:r>
            <a:rPr lang="en-US" sz="2000" dirty="0" smtClean="0"/>
            <a:t>EQSANS</a:t>
          </a:r>
          <a:endParaRPr lang="en-US" sz="2000" dirty="0"/>
        </a:p>
      </dgm:t>
    </dgm:pt>
    <dgm:pt modelId="{268EC110-2114-DE41-AF58-A347ED2D8345}" type="parTrans" cxnId="{69E44802-9C55-3244-BCC8-3789EA0B4337}">
      <dgm:prSet/>
      <dgm:spPr/>
      <dgm:t>
        <a:bodyPr/>
        <a:lstStyle/>
        <a:p>
          <a:endParaRPr lang="en-US"/>
        </a:p>
      </dgm:t>
    </dgm:pt>
    <dgm:pt modelId="{90E87451-F015-4E48-AF27-6934C4ABD6AA}" type="sibTrans" cxnId="{69E44802-9C55-3244-BCC8-3789EA0B4337}">
      <dgm:prSet/>
      <dgm:spPr/>
      <dgm:t>
        <a:bodyPr/>
        <a:lstStyle/>
        <a:p>
          <a:endParaRPr lang="en-US"/>
        </a:p>
      </dgm:t>
    </dgm:pt>
    <dgm:pt modelId="{7964BE1C-26F7-4A4C-A5BD-7EB67E84DCFE}">
      <dgm:prSet phldrT="[Text]" custT="1"/>
      <dgm:spPr/>
      <dgm:t>
        <a:bodyPr/>
        <a:lstStyle/>
        <a:p>
          <a:r>
            <a:rPr lang="en-US" sz="2000" dirty="0" smtClean="0"/>
            <a:t>Software environment</a:t>
          </a:r>
          <a:endParaRPr lang="en-US" sz="2000" dirty="0"/>
        </a:p>
      </dgm:t>
    </dgm:pt>
    <dgm:pt modelId="{9D942723-F7D2-094F-A53B-D60C75219971}" type="parTrans" cxnId="{9C563455-7079-2645-84F0-92062092E2E8}">
      <dgm:prSet/>
      <dgm:spPr/>
      <dgm:t>
        <a:bodyPr/>
        <a:lstStyle/>
        <a:p>
          <a:endParaRPr lang="en-US"/>
        </a:p>
      </dgm:t>
    </dgm:pt>
    <dgm:pt modelId="{047F0ACA-AD32-5E40-B388-658EE2A25108}" type="sibTrans" cxnId="{9C563455-7079-2645-84F0-92062092E2E8}">
      <dgm:prSet/>
      <dgm:spPr/>
      <dgm:t>
        <a:bodyPr/>
        <a:lstStyle/>
        <a:p>
          <a:endParaRPr lang="en-US"/>
        </a:p>
      </dgm:t>
    </dgm:pt>
    <dgm:pt modelId="{E5CAF52C-67C2-6443-A5D1-EBC867855E61}">
      <dgm:prSet phldrT="[Text]" custT="1"/>
      <dgm:spPr/>
      <dgm:t>
        <a:bodyPr/>
        <a:lstStyle/>
        <a:p>
          <a:r>
            <a:rPr lang="en-US" sz="2000" dirty="0" smtClean="0"/>
            <a:t>Lessons learned</a:t>
          </a:r>
          <a:endParaRPr lang="en-US" sz="2000" dirty="0"/>
        </a:p>
      </dgm:t>
    </dgm:pt>
    <dgm:pt modelId="{AD6C84F2-E389-1F4B-90B0-FF9F32E6434D}" type="parTrans" cxnId="{99C9BA34-4573-1748-A21C-EA4FEF77B477}">
      <dgm:prSet/>
      <dgm:spPr/>
      <dgm:t>
        <a:bodyPr/>
        <a:lstStyle/>
        <a:p>
          <a:endParaRPr lang="en-US"/>
        </a:p>
      </dgm:t>
    </dgm:pt>
    <dgm:pt modelId="{C7FDA00C-997C-C941-87DB-0242A840C1EC}" type="sibTrans" cxnId="{99C9BA34-4573-1748-A21C-EA4FEF77B477}">
      <dgm:prSet/>
      <dgm:spPr/>
      <dgm:t>
        <a:bodyPr/>
        <a:lstStyle/>
        <a:p>
          <a:endParaRPr lang="en-US"/>
        </a:p>
      </dgm:t>
    </dgm:pt>
    <dgm:pt modelId="{CFAAFC85-90F6-AB45-846C-4B7E5B810F28}">
      <dgm:prSet custT="1"/>
      <dgm:spPr/>
      <dgm:t>
        <a:bodyPr anchor="ctr"/>
        <a:lstStyle/>
        <a:p>
          <a:r>
            <a:rPr lang="en-US" sz="2000" dirty="0" smtClean="0"/>
            <a:t>What’s next?</a:t>
          </a:r>
          <a:endParaRPr lang="en-US" sz="2000" dirty="0"/>
        </a:p>
      </dgm:t>
    </dgm:pt>
    <dgm:pt modelId="{A9459C71-D6CF-8443-B674-6BFF6747EC23}" type="parTrans" cxnId="{E466BC98-80DD-B247-955C-2CFA3A2F084F}">
      <dgm:prSet/>
      <dgm:spPr/>
      <dgm:t>
        <a:bodyPr/>
        <a:lstStyle/>
        <a:p>
          <a:endParaRPr lang="en-US"/>
        </a:p>
      </dgm:t>
    </dgm:pt>
    <dgm:pt modelId="{CCAFF054-CA35-244D-B910-2DC280803B8C}" type="sibTrans" cxnId="{E466BC98-80DD-B247-955C-2CFA3A2F084F}">
      <dgm:prSet/>
      <dgm:spPr/>
      <dgm:t>
        <a:bodyPr/>
        <a:lstStyle/>
        <a:p>
          <a:endParaRPr lang="en-US"/>
        </a:p>
      </dgm:t>
    </dgm:pt>
    <dgm:pt modelId="{090215DC-E417-BA4F-9FFA-85C82FC1D1F6}" type="pres">
      <dgm:prSet presAssocID="{46C4850F-BFFB-3C4D-87F9-7A702654195A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2E403426-29B1-BD49-8A53-B1E9DE283E9B}" type="pres">
      <dgm:prSet presAssocID="{46C4850F-BFFB-3C4D-87F9-7A702654195A}" presName="arrowNode" presStyleLbl="node1" presStyleIdx="0" presStyleCnt="1"/>
      <dgm:spPr/>
    </dgm:pt>
    <dgm:pt modelId="{7852D217-456F-0B4C-9B30-77A837A1700C}" type="pres">
      <dgm:prSet presAssocID="{3FDF622F-99E5-1C4B-863C-E0BBF793A402}" presName="txNode1" presStyleLbl="revTx" presStyleIdx="0" presStyleCnt="6" custLinFactNeighborX="-30267" custLinFactNeighborY="130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3EE7F6-8733-3641-8CAA-63C1D6122132}" type="pres">
      <dgm:prSet presAssocID="{3961CFD6-DC01-C845-86EA-FB7A296432CD}" presName="txNode2" presStyleLbl="revTx" presStyleIdx="1" presStyleCnt="6" custLinFactNeighborX="-12075" custLinFactNeighborY="-1957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2815DF-1EB8-0A44-ABE6-8614A4B6BFE0}" type="pres">
      <dgm:prSet presAssocID="{8872E705-0BD4-0543-ABC4-442551B9D17F}" presName="dotNode2" presStyleCnt="0"/>
      <dgm:spPr/>
    </dgm:pt>
    <dgm:pt modelId="{B2666A95-AAD0-9A42-9868-0C8A4FF5884C}" type="pres">
      <dgm:prSet presAssocID="{8872E705-0BD4-0543-ABC4-442551B9D17F}" presName="dotRepeatNode" presStyleLbl="fgShp" presStyleIdx="0" presStyleCnt="4"/>
      <dgm:spPr/>
      <dgm:t>
        <a:bodyPr/>
        <a:lstStyle/>
        <a:p>
          <a:endParaRPr lang="en-US"/>
        </a:p>
      </dgm:t>
    </dgm:pt>
    <dgm:pt modelId="{066F95AC-8B94-194D-9168-C8AA14C25A47}" type="pres">
      <dgm:prSet presAssocID="{60F5BCB6-93E2-2842-B009-ACA28B3F5ED7}" presName="txNode3" presStyleLbl="revTx" presStyleIdx="2" presStyleCnt="6" custLinFactNeighborX="6669" custLinFactNeighborY="1435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57D1527-4F47-DC4A-A189-2569E138AE91}" type="pres">
      <dgm:prSet presAssocID="{90E87451-F015-4E48-AF27-6934C4ABD6AA}" presName="dotNode3" presStyleCnt="0"/>
      <dgm:spPr/>
    </dgm:pt>
    <dgm:pt modelId="{09CC796B-7C07-D44E-BBED-FF94B0A47C7A}" type="pres">
      <dgm:prSet presAssocID="{90E87451-F015-4E48-AF27-6934C4ABD6AA}" presName="dotRepeatNode" presStyleLbl="fgShp" presStyleIdx="1" presStyleCnt="4"/>
      <dgm:spPr/>
      <dgm:t>
        <a:bodyPr/>
        <a:lstStyle/>
        <a:p>
          <a:endParaRPr lang="en-US"/>
        </a:p>
      </dgm:t>
    </dgm:pt>
    <dgm:pt modelId="{E13E01B0-AF1D-0044-891A-D8D9D5A3A795}" type="pres">
      <dgm:prSet presAssocID="{7964BE1C-26F7-4A4C-A5BD-7EB67E84DCFE}" presName="txNode4" presStyleLbl="revTx" presStyleIdx="3" presStyleCnt="6" custLinFactNeighborY="-39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F4E350-21C0-274B-9435-C81D4CE3E850}" type="pres">
      <dgm:prSet presAssocID="{047F0ACA-AD32-5E40-B388-658EE2A25108}" presName="dotNode4" presStyleCnt="0"/>
      <dgm:spPr/>
    </dgm:pt>
    <dgm:pt modelId="{53533CAF-6730-FC45-A56E-0F4D3C76A655}" type="pres">
      <dgm:prSet presAssocID="{047F0ACA-AD32-5E40-B388-658EE2A25108}" presName="dotRepeatNode" presStyleLbl="fgShp" presStyleIdx="2" presStyleCnt="4"/>
      <dgm:spPr/>
      <dgm:t>
        <a:bodyPr/>
        <a:lstStyle/>
        <a:p>
          <a:endParaRPr lang="en-US"/>
        </a:p>
      </dgm:t>
    </dgm:pt>
    <dgm:pt modelId="{BEE1E891-73B2-BD4C-BD55-D696186ABD33}" type="pres">
      <dgm:prSet presAssocID="{E5CAF52C-67C2-6443-A5D1-EBC867855E61}" presName="txNode5" presStyleLbl="revTx" presStyleIdx="4" presStyleCnt="6" custLinFactNeighborY="522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416868-9066-0F47-81CB-EE0A1C7A1EEA}" type="pres">
      <dgm:prSet presAssocID="{C7FDA00C-997C-C941-87DB-0242A840C1EC}" presName="dotNode5" presStyleCnt="0"/>
      <dgm:spPr/>
    </dgm:pt>
    <dgm:pt modelId="{DE89855B-4AD0-8A49-BE9C-7C8166BC2F32}" type="pres">
      <dgm:prSet presAssocID="{C7FDA00C-997C-C941-87DB-0242A840C1EC}" presName="dotRepeatNode" presStyleLbl="fgShp" presStyleIdx="3" presStyleCnt="4"/>
      <dgm:spPr/>
      <dgm:t>
        <a:bodyPr/>
        <a:lstStyle/>
        <a:p>
          <a:endParaRPr lang="en-US"/>
        </a:p>
      </dgm:t>
    </dgm:pt>
    <dgm:pt modelId="{4C1CB676-D84A-B04C-A19E-E3BDE49FB7D8}" type="pres">
      <dgm:prSet presAssocID="{CFAAFC85-90F6-AB45-846C-4B7E5B810F28}" presName="txNode6" presStyleLbl="revTx" presStyleIdx="5" presStyleCnt="6" custLinFactNeighborX="-2657" custLinFactNeighborY="4827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24A388-EEA8-EB4A-8297-1E7A48CDDDD1}" type="presOf" srcId="{90E87451-F015-4E48-AF27-6934C4ABD6AA}" destId="{09CC796B-7C07-D44E-BBED-FF94B0A47C7A}" srcOrd="0" destOrd="0" presId="urn:microsoft.com/office/officeart/2009/3/layout/DescendingProcess"/>
    <dgm:cxn modelId="{70E22F58-3A8B-E142-9CAE-AC3370FCD01C}" type="presOf" srcId="{7964BE1C-26F7-4A4C-A5BD-7EB67E84DCFE}" destId="{E13E01B0-AF1D-0044-891A-D8D9D5A3A795}" srcOrd="0" destOrd="0" presId="urn:microsoft.com/office/officeart/2009/3/layout/DescendingProcess"/>
    <dgm:cxn modelId="{EB1CCE21-3287-724A-A76C-737592FD1D36}" type="presOf" srcId="{047F0ACA-AD32-5E40-B388-658EE2A25108}" destId="{53533CAF-6730-FC45-A56E-0F4D3C76A655}" srcOrd="0" destOrd="0" presId="urn:microsoft.com/office/officeart/2009/3/layout/DescendingProcess"/>
    <dgm:cxn modelId="{836C19C7-E1B1-EC4D-8CAD-E94CF3357C3D}" type="presOf" srcId="{C7FDA00C-997C-C941-87DB-0242A840C1EC}" destId="{DE89855B-4AD0-8A49-BE9C-7C8166BC2F32}" srcOrd="0" destOrd="0" presId="urn:microsoft.com/office/officeart/2009/3/layout/DescendingProcess"/>
    <dgm:cxn modelId="{0E78AB6D-918E-EB4C-89CC-096CF3BE9D78}" type="presOf" srcId="{3FDF622F-99E5-1C4B-863C-E0BBF793A402}" destId="{7852D217-456F-0B4C-9B30-77A837A1700C}" srcOrd="0" destOrd="0" presId="urn:microsoft.com/office/officeart/2009/3/layout/DescendingProcess"/>
    <dgm:cxn modelId="{B2A1183F-0DF9-A549-882F-0BA37F0D2B6D}" type="presOf" srcId="{8872E705-0BD4-0543-ABC4-442551B9D17F}" destId="{B2666A95-AAD0-9A42-9868-0C8A4FF5884C}" srcOrd="0" destOrd="0" presId="urn:microsoft.com/office/officeart/2009/3/layout/DescendingProcess"/>
    <dgm:cxn modelId="{69E44802-9C55-3244-BCC8-3789EA0B4337}" srcId="{46C4850F-BFFB-3C4D-87F9-7A702654195A}" destId="{60F5BCB6-93E2-2842-B009-ACA28B3F5ED7}" srcOrd="2" destOrd="0" parTransId="{268EC110-2114-DE41-AF58-A347ED2D8345}" sibTransId="{90E87451-F015-4E48-AF27-6934C4ABD6AA}"/>
    <dgm:cxn modelId="{637CC3BA-574C-254F-AE79-69EC1F59E35B}" srcId="{46C4850F-BFFB-3C4D-87F9-7A702654195A}" destId="{3FDF622F-99E5-1C4B-863C-E0BBF793A402}" srcOrd="0" destOrd="0" parTransId="{4B7696AD-AD77-044F-88C6-4812CC296976}" sibTransId="{E5B3AFDC-DA48-0045-9668-BF74D7B14117}"/>
    <dgm:cxn modelId="{1234B942-2F06-4846-A531-C17E4C04B7FA}" type="presOf" srcId="{E5CAF52C-67C2-6443-A5D1-EBC867855E61}" destId="{BEE1E891-73B2-BD4C-BD55-D696186ABD33}" srcOrd="0" destOrd="0" presId="urn:microsoft.com/office/officeart/2009/3/layout/DescendingProcess"/>
    <dgm:cxn modelId="{30A35281-30D2-A243-A835-C7B1035047D4}" type="presOf" srcId="{CFAAFC85-90F6-AB45-846C-4B7E5B810F28}" destId="{4C1CB676-D84A-B04C-A19E-E3BDE49FB7D8}" srcOrd="0" destOrd="0" presId="urn:microsoft.com/office/officeart/2009/3/layout/DescendingProcess"/>
    <dgm:cxn modelId="{9C563455-7079-2645-84F0-92062092E2E8}" srcId="{46C4850F-BFFB-3C4D-87F9-7A702654195A}" destId="{7964BE1C-26F7-4A4C-A5BD-7EB67E84DCFE}" srcOrd="3" destOrd="0" parTransId="{9D942723-F7D2-094F-A53B-D60C75219971}" sibTransId="{047F0ACA-AD32-5E40-B388-658EE2A25108}"/>
    <dgm:cxn modelId="{E888A199-87E3-D246-85D4-E50344FF8472}" type="presOf" srcId="{3961CFD6-DC01-C845-86EA-FB7A296432CD}" destId="{5E3EE7F6-8733-3641-8CAA-63C1D6122132}" srcOrd="0" destOrd="0" presId="urn:microsoft.com/office/officeart/2009/3/layout/DescendingProcess"/>
    <dgm:cxn modelId="{85DA0F77-4B66-6844-A30D-8E018FDAD15E}" type="presOf" srcId="{46C4850F-BFFB-3C4D-87F9-7A702654195A}" destId="{090215DC-E417-BA4F-9FFA-85C82FC1D1F6}" srcOrd="0" destOrd="0" presId="urn:microsoft.com/office/officeart/2009/3/layout/DescendingProcess"/>
    <dgm:cxn modelId="{99C9BA34-4573-1748-A21C-EA4FEF77B477}" srcId="{46C4850F-BFFB-3C4D-87F9-7A702654195A}" destId="{E5CAF52C-67C2-6443-A5D1-EBC867855E61}" srcOrd="4" destOrd="0" parTransId="{AD6C84F2-E389-1F4B-90B0-FF9F32E6434D}" sibTransId="{C7FDA00C-997C-C941-87DB-0242A840C1EC}"/>
    <dgm:cxn modelId="{E466BC98-80DD-B247-955C-2CFA3A2F084F}" srcId="{46C4850F-BFFB-3C4D-87F9-7A702654195A}" destId="{CFAAFC85-90F6-AB45-846C-4B7E5B810F28}" srcOrd="5" destOrd="0" parTransId="{A9459C71-D6CF-8443-B674-6BFF6747EC23}" sibTransId="{CCAFF054-CA35-244D-B910-2DC280803B8C}"/>
    <dgm:cxn modelId="{1508BC78-D1F9-9044-848E-A01ECF202D05}" type="presOf" srcId="{60F5BCB6-93E2-2842-B009-ACA28B3F5ED7}" destId="{066F95AC-8B94-194D-9168-C8AA14C25A47}" srcOrd="0" destOrd="0" presId="urn:microsoft.com/office/officeart/2009/3/layout/DescendingProcess"/>
    <dgm:cxn modelId="{F2F7F15D-4604-F442-A661-4BBD6A471F8C}" srcId="{46C4850F-BFFB-3C4D-87F9-7A702654195A}" destId="{3961CFD6-DC01-C845-86EA-FB7A296432CD}" srcOrd="1" destOrd="0" parTransId="{1BCD0F41-3AF0-544C-B36B-9AF36787744F}" sibTransId="{8872E705-0BD4-0543-ABC4-442551B9D17F}"/>
    <dgm:cxn modelId="{995858E0-06BC-EB49-BC8B-7F644E422858}" type="presParOf" srcId="{090215DC-E417-BA4F-9FFA-85C82FC1D1F6}" destId="{2E403426-29B1-BD49-8A53-B1E9DE283E9B}" srcOrd="0" destOrd="0" presId="urn:microsoft.com/office/officeart/2009/3/layout/DescendingProcess"/>
    <dgm:cxn modelId="{748B2A13-187C-6645-BCA6-7CCE963C321B}" type="presParOf" srcId="{090215DC-E417-BA4F-9FFA-85C82FC1D1F6}" destId="{7852D217-456F-0B4C-9B30-77A837A1700C}" srcOrd="1" destOrd="0" presId="urn:microsoft.com/office/officeart/2009/3/layout/DescendingProcess"/>
    <dgm:cxn modelId="{D1C67E52-880C-AC49-A438-152858FD4003}" type="presParOf" srcId="{090215DC-E417-BA4F-9FFA-85C82FC1D1F6}" destId="{5E3EE7F6-8733-3641-8CAA-63C1D6122132}" srcOrd="2" destOrd="0" presId="urn:microsoft.com/office/officeart/2009/3/layout/DescendingProcess"/>
    <dgm:cxn modelId="{50F18B74-5D07-2641-BD50-04799725B5AC}" type="presParOf" srcId="{090215DC-E417-BA4F-9FFA-85C82FC1D1F6}" destId="{EC2815DF-1EB8-0A44-ABE6-8614A4B6BFE0}" srcOrd="3" destOrd="0" presId="urn:microsoft.com/office/officeart/2009/3/layout/DescendingProcess"/>
    <dgm:cxn modelId="{C55EDD3A-7102-CD4F-A841-06827362B9B4}" type="presParOf" srcId="{EC2815DF-1EB8-0A44-ABE6-8614A4B6BFE0}" destId="{B2666A95-AAD0-9A42-9868-0C8A4FF5884C}" srcOrd="0" destOrd="0" presId="urn:microsoft.com/office/officeart/2009/3/layout/DescendingProcess"/>
    <dgm:cxn modelId="{6E05BE8A-7F86-0843-8E05-E4563A2CE3CC}" type="presParOf" srcId="{090215DC-E417-BA4F-9FFA-85C82FC1D1F6}" destId="{066F95AC-8B94-194D-9168-C8AA14C25A47}" srcOrd="4" destOrd="0" presId="urn:microsoft.com/office/officeart/2009/3/layout/DescendingProcess"/>
    <dgm:cxn modelId="{B94578E1-B52C-4C42-90C7-FCE2A86CEC05}" type="presParOf" srcId="{090215DC-E417-BA4F-9FFA-85C82FC1D1F6}" destId="{F57D1527-4F47-DC4A-A189-2569E138AE91}" srcOrd="5" destOrd="0" presId="urn:microsoft.com/office/officeart/2009/3/layout/DescendingProcess"/>
    <dgm:cxn modelId="{B4174819-313A-A849-B8B2-F779A934970F}" type="presParOf" srcId="{F57D1527-4F47-DC4A-A189-2569E138AE91}" destId="{09CC796B-7C07-D44E-BBED-FF94B0A47C7A}" srcOrd="0" destOrd="0" presId="urn:microsoft.com/office/officeart/2009/3/layout/DescendingProcess"/>
    <dgm:cxn modelId="{CF8BFF17-184B-1548-B912-7944F25A2663}" type="presParOf" srcId="{090215DC-E417-BA4F-9FFA-85C82FC1D1F6}" destId="{E13E01B0-AF1D-0044-891A-D8D9D5A3A795}" srcOrd="6" destOrd="0" presId="urn:microsoft.com/office/officeart/2009/3/layout/DescendingProcess"/>
    <dgm:cxn modelId="{7E892570-5EF0-1646-A737-667AB270D6EE}" type="presParOf" srcId="{090215DC-E417-BA4F-9FFA-85C82FC1D1F6}" destId="{8AF4E350-21C0-274B-9435-C81D4CE3E850}" srcOrd="7" destOrd="0" presId="urn:microsoft.com/office/officeart/2009/3/layout/DescendingProcess"/>
    <dgm:cxn modelId="{178C7EC4-8EB7-5B47-A0ED-A1C249EBB4F6}" type="presParOf" srcId="{8AF4E350-21C0-274B-9435-C81D4CE3E850}" destId="{53533CAF-6730-FC45-A56E-0F4D3C76A655}" srcOrd="0" destOrd="0" presId="urn:microsoft.com/office/officeart/2009/3/layout/DescendingProcess"/>
    <dgm:cxn modelId="{3CE9B2F8-9381-7C4B-8C08-BA56D981636F}" type="presParOf" srcId="{090215DC-E417-BA4F-9FFA-85C82FC1D1F6}" destId="{BEE1E891-73B2-BD4C-BD55-D696186ABD33}" srcOrd="8" destOrd="0" presId="urn:microsoft.com/office/officeart/2009/3/layout/DescendingProcess"/>
    <dgm:cxn modelId="{12A1FEDF-5AC8-F246-9AFC-C76C238877FD}" type="presParOf" srcId="{090215DC-E417-BA4F-9FFA-85C82FC1D1F6}" destId="{C9416868-9066-0F47-81CB-EE0A1C7A1EEA}" srcOrd="9" destOrd="0" presId="urn:microsoft.com/office/officeart/2009/3/layout/DescendingProcess"/>
    <dgm:cxn modelId="{868FA85E-0040-A74F-94DA-169865CD755F}" type="presParOf" srcId="{C9416868-9066-0F47-81CB-EE0A1C7A1EEA}" destId="{DE89855B-4AD0-8A49-BE9C-7C8166BC2F32}" srcOrd="0" destOrd="0" presId="urn:microsoft.com/office/officeart/2009/3/layout/DescendingProcess"/>
    <dgm:cxn modelId="{497BFF2A-E3DD-2C42-8631-F9AB2F51024C}" type="presParOf" srcId="{090215DC-E417-BA4F-9FFA-85C82FC1D1F6}" destId="{4C1CB676-D84A-B04C-A19E-E3BDE49FB7D8}" srcOrd="10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v1.0</a:t>
          </a:r>
          <a:br>
            <a:rPr lang="en-GB" dirty="0" smtClean="0"/>
          </a:br>
          <a:r>
            <a:rPr lang="en-GB" dirty="0" smtClean="0"/>
            <a:t>First instrument support (ISIS)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FE3E4F90-FF2F-7F41-886D-ACDA09AA0DB2}">
      <dgm:prSet/>
      <dgm:spPr/>
      <dgm:t>
        <a:bodyPr/>
        <a:lstStyle/>
        <a:p>
          <a:r>
            <a:rPr lang="en-US" dirty="0" smtClean="0"/>
            <a:t>May 2012</a:t>
          </a:r>
        </a:p>
        <a:p>
          <a:r>
            <a:rPr lang="en-US" dirty="0" smtClean="0"/>
            <a:t>v2.1</a:t>
          </a:r>
        </a:p>
        <a:p>
          <a:r>
            <a:rPr lang="en-US" dirty="0" smtClean="0"/>
            <a:t>Support for all SNS instruments</a:t>
          </a:r>
          <a:endParaRPr lang="en-US" dirty="0"/>
        </a:p>
      </dgm:t>
    </dgm:pt>
    <dgm:pt modelId="{2C319C1D-981F-CA43-8AFF-AD157FC893C1}" type="parTrans" cxnId="{40871994-928D-304F-8467-6BE6708ECE6C}">
      <dgm:prSet/>
      <dgm:spPr/>
      <dgm:t>
        <a:bodyPr/>
        <a:lstStyle/>
        <a:p>
          <a:endParaRPr lang="en-US"/>
        </a:p>
      </dgm:t>
    </dgm:pt>
    <dgm:pt modelId="{47A65CE5-887A-7448-9CC3-E04D6F0032C5}" type="sibTrans" cxnId="{40871994-928D-304F-8467-6BE6708ECE6C}">
      <dgm:prSet/>
      <dgm:spPr/>
      <dgm:t>
        <a:bodyPr/>
        <a:lstStyle/>
        <a:p>
          <a:endParaRPr lang="en-US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6AD9174-736A-BE46-8E6B-CE713E2352A7}" type="pres">
      <dgm:prSet presAssocID="{6E86D186-3009-41A4-8482-8738EF0D8667}" presName="bullet5c" presStyleLbl="node1" presStyleIdx="2" presStyleCnt="5"/>
      <dgm:spPr/>
    </dgm:pt>
    <dgm:pt modelId="{D0F12C8E-DACA-3E45-B925-6575656302E7}" type="pres">
      <dgm:prSet presAssocID="{6E86D186-3009-41A4-8482-8738EF0D8667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B0C79C-738E-1A4E-A237-9857A72958A0}" type="pres">
      <dgm:prSet presAssocID="{F6FB4B9E-AC45-49DF-9716-7B967ABC2443}" presName="bullet5d" presStyleLbl="node1" presStyleIdx="3" presStyleCnt="5"/>
      <dgm:spPr/>
    </dgm:pt>
    <dgm:pt modelId="{71D542F6-BCA8-6442-8995-50BF5D5E8351}" type="pres">
      <dgm:prSet presAssocID="{F6FB4B9E-AC45-49DF-9716-7B967ABC2443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0EA86A-8E2C-494F-A964-0D2B48D42FD5}" type="pres">
      <dgm:prSet presAssocID="{FE3E4F90-FF2F-7F41-886D-ACDA09AA0DB2}" presName="bullet5e" presStyleLbl="node1" presStyleIdx="4" presStyleCnt="5"/>
      <dgm:spPr/>
    </dgm:pt>
    <dgm:pt modelId="{6C975A81-442F-1042-8C04-9D26D7B01ADB}" type="pres">
      <dgm:prSet presAssocID="{FE3E4F90-FF2F-7F41-886D-ACDA09AA0DB2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9837E3-7EB1-D541-BFC1-FA2B4ACB7B25}" type="presOf" srcId="{B8D253D6-6974-45FB-8CBE-BABFE0DC4844}" destId="{84050A4C-F702-4021-B4AE-14BD765726A4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AFB6BBCA-0F43-469C-B893-4EA6FF46E8E4}" type="presOf" srcId="{A21EA611-A19A-4B67-9B10-54843DEC54AD}" destId="{CCBECA63-84B9-4525-9882-B60ADD7341D1}" srcOrd="0" destOrd="0" presId="urn:microsoft.com/office/officeart/2005/8/layout/arrow2"/>
    <dgm:cxn modelId="{4920300A-867D-4ABF-8904-11395A53C168}" srcId="{A21EA611-A19A-4B67-9B10-54843DEC54AD}" destId="{F6FB4B9E-AC45-49DF-9716-7B967ABC2443}" srcOrd="3" destOrd="0" parTransId="{DB89C186-F5F8-4FD4-BFB8-E6E1A692E324}" sibTransId="{3092065F-62F8-48F4-BFEA-DB795A96E41A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72DC2A62-164C-1F44-B216-594511B9FF35}" type="presOf" srcId="{FE3E4F90-FF2F-7F41-886D-ACDA09AA0DB2}" destId="{6C975A81-442F-1042-8C04-9D26D7B01ADB}" srcOrd="0" destOrd="0" presId="urn:microsoft.com/office/officeart/2005/8/layout/arrow2"/>
    <dgm:cxn modelId="{961B9555-3942-B345-B7E4-4CB3686116B8}" type="presOf" srcId="{6E86D186-3009-41A4-8482-8738EF0D8667}" destId="{D0F12C8E-DACA-3E45-B925-6575656302E7}" srcOrd="0" destOrd="0" presId="urn:microsoft.com/office/officeart/2005/8/layout/arrow2"/>
    <dgm:cxn modelId="{859BC65F-C4AF-6B45-B826-A409B4CF53B6}" type="presOf" srcId="{F6FB4B9E-AC45-49DF-9716-7B967ABC2443}" destId="{71D542F6-BCA8-6442-8995-50BF5D5E8351}" srcOrd="0" destOrd="0" presId="urn:microsoft.com/office/officeart/2005/8/layout/arrow2"/>
    <dgm:cxn modelId="{3A5DEF7F-E956-8641-BC03-F714DBDFFADA}" type="presOf" srcId="{D27F6784-EE8E-4C45-922A-2EF6B38390BD}" destId="{1DAD8E73-AC19-4537-B58E-387B32261134}" srcOrd="0" destOrd="0" presId="urn:microsoft.com/office/officeart/2005/8/layout/arrow2"/>
    <dgm:cxn modelId="{5662E667-519B-408B-A9A3-58630C295802}" srcId="{A21EA611-A19A-4B67-9B10-54843DEC54AD}" destId="{6E86D186-3009-41A4-8482-8738EF0D8667}" srcOrd="2" destOrd="0" parTransId="{FDBC3144-C453-4C4A-8FDD-55B65FD3291D}" sibTransId="{E043F992-4089-4AD5-B482-F0796F4571E5}"/>
    <dgm:cxn modelId="{40871994-928D-304F-8467-6BE6708ECE6C}" srcId="{A21EA611-A19A-4B67-9B10-54843DEC54AD}" destId="{FE3E4F90-FF2F-7F41-886D-ACDA09AA0DB2}" srcOrd="4" destOrd="0" parTransId="{2C319C1D-981F-CA43-8AFF-AD157FC893C1}" sibTransId="{47A65CE5-887A-7448-9CC3-E04D6F0032C5}"/>
    <dgm:cxn modelId="{A5042D37-7FD9-4A8A-987E-37CDCC97AC99}" type="presParOf" srcId="{CCBECA63-84B9-4525-9882-B60ADD7341D1}" destId="{91E198D4-0389-4796-A7D6-AC6ADD238316}" srcOrd="0" destOrd="0" presId="urn:microsoft.com/office/officeart/2005/8/layout/arrow2"/>
    <dgm:cxn modelId="{9F37261B-E8D7-0242-A92F-0B58635B908F}" type="presParOf" srcId="{CCBECA63-84B9-4525-9882-B60ADD7341D1}" destId="{CA977622-5D5E-4C23-A6D4-08C373836E3E}" srcOrd="1" destOrd="0" presId="urn:microsoft.com/office/officeart/2005/8/layout/arrow2"/>
    <dgm:cxn modelId="{6DA61701-0EB6-0344-B5E8-1CD2DB25AEAF}" type="presParOf" srcId="{CA977622-5D5E-4C23-A6D4-08C373836E3E}" destId="{965268CF-F8DF-4C5B-A373-044412E06DF1}" srcOrd="0" destOrd="0" presId="urn:microsoft.com/office/officeart/2005/8/layout/arrow2"/>
    <dgm:cxn modelId="{911E2457-9CA2-E140-B5C9-4FF4C4805FDB}" type="presParOf" srcId="{CA977622-5D5E-4C23-A6D4-08C373836E3E}" destId="{84050A4C-F702-4021-B4AE-14BD765726A4}" srcOrd="1" destOrd="0" presId="urn:microsoft.com/office/officeart/2005/8/layout/arrow2"/>
    <dgm:cxn modelId="{588DEEBA-5870-5D4A-B3B7-D9BA7F9C5DF4}" type="presParOf" srcId="{CA977622-5D5E-4C23-A6D4-08C373836E3E}" destId="{C42AEEE3-8A34-4615-B123-F892FCF68336}" srcOrd="2" destOrd="0" presId="urn:microsoft.com/office/officeart/2005/8/layout/arrow2"/>
    <dgm:cxn modelId="{AE18138A-7776-2B48-B3C1-0A1FE14AAE16}" type="presParOf" srcId="{CA977622-5D5E-4C23-A6D4-08C373836E3E}" destId="{1DAD8E73-AC19-4537-B58E-387B32261134}" srcOrd="3" destOrd="0" presId="urn:microsoft.com/office/officeart/2005/8/layout/arrow2"/>
    <dgm:cxn modelId="{589D3C2E-C244-3244-800B-B38198175052}" type="presParOf" srcId="{CA977622-5D5E-4C23-A6D4-08C373836E3E}" destId="{E6AD9174-736A-BE46-8E6B-CE713E2352A7}" srcOrd="4" destOrd="0" presId="urn:microsoft.com/office/officeart/2005/8/layout/arrow2"/>
    <dgm:cxn modelId="{FEC7B1A9-C429-B343-AB6C-2C66B305365D}" type="presParOf" srcId="{CA977622-5D5E-4C23-A6D4-08C373836E3E}" destId="{D0F12C8E-DACA-3E45-B925-6575656302E7}" srcOrd="5" destOrd="0" presId="urn:microsoft.com/office/officeart/2005/8/layout/arrow2"/>
    <dgm:cxn modelId="{1DC31B59-27F7-AD44-A12A-47F2BA7C5CA1}" type="presParOf" srcId="{CA977622-5D5E-4C23-A6D4-08C373836E3E}" destId="{C7B0C79C-738E-1A4E-A237-9857A72958A0}" srcOrd="6" destOrd="0" presId="urn:microsoft.com/office/officeart/2005/8/layout/arrow2"/>
    <dgm:cxn modelId="{C27E8392-3FBD-3D4C-BF57-EA69F4BDA4C3}" type="presParOf" srcId="{CA977622-5D5E-4C23-A6D4-08C373836E3E}" destId="{71D542F6-BCA8-6442-8995-50BF5D5E8351}" srcOrd="7" destOrd="0" presId="urn:microsoft.com/office/officeart/2005/8/layout/arrow2"/>
    <dgm:cxn modelId="{D41B02AD-3F96-E44C-8740-00C228BFF6EF}" type="presParOf" srcId="{CA977622-5D5E-4C23-A6D4-08C373836E3E}" destId="{F90EA86A-8E2C-494F-A964-0D2B48D42FD5}" srcOrd="8" destOrd="0" presId="urn:microsoft.com/office/officeart/2005/8/layout/arrow2"/>
    <dgm:cxn modelId="{327ABD31-C116-B84E-92CB-D1E42FCA7243}" type="presParOf" srcId="{CA977622-5D5E-4C23-A6D4-08C373836E3E}" destId="{6C975A81-442F-1042-8C04-9D26D7B01ADB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259D0FA-CEF7-4ABE-A0F0-7B20A00083C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BDAF45E-B4B3-40AA-97CB-E5D13CE1DD29}">
      <dgm:prSet phldrT="[Text]"/>
      <dgm:spPr/>
      <dgm:t>
        <a:bodyPr/>
        <a:lstStyle/>
        <a:p>
          <a:r>
            <a:rPr lang="en-US" dirty="0" smtClean="0"/>
            <a:t>Data taking</a:t>
          </a:r>
          <a:endParaRPr lang="en-US" dirty="0"/>
        </a:p>
      </dgm:t>
    </dgm:pt>
    <dgm:pt modelId="{08156682-AE4E-4A51-8BAA-55ABDFE5600E}" type="parTrans" cxnId="{42BD4C1B-D804-493F-A669-4C18816D8B70}">
      <dgm:prSet/>
      <dgm:spPr/>
      <dgm:t>
        <a:bodyPr/>
        <a:lstStyle/>
        <a:p>
          <a:endParaRPr lang="en-US"/>
        </a:p>
      </dgm:t>
    </dgm:pt>
    <dgm:pt modelId="{F7648C75-073F-4040-A7BF-ADC96FA643FC}" type="sibTrans" cxnId="{42BD4C1B-D804-493F-A669-4C18816D8B70}">
      <dgm:prSet/>
      <dgm:spPr/>
      <dgm:t>
        <a:bodyPr/>
        <a:lstStyle/>
        <a:p>
          <a:endParaRPr lang="en-US"/>
        </a:p>
      </dgm:t>
    </dgm:pt>
    <dgm:pt modelId="{5552CA8C-D5FA-42DB-BA0C-BE5A83F77437}">
      <dgm:prSet phldrT="[Text]"/>
      <dgm:spPr/>
      <dgm:t>
        <a:bodyPr/>
        <a:lstStyle/>
        <a:p>
          <a:r>
            <a:rPr lang="en-US" dirty="0" smtClean="0"/>
            <a:t>Nexus file creation</a:t>
          </a:r>
          <a:endParaRPr lang="en-US" dirty="0"/>
        </a:p>
      </dgm:t>
    </dgm:pt>
    <dgm:pt modelId="{287AB0FA-B8A6-4C11-A9F6-369C3766B6FB}" type="parTrans" cxnId="{05040272-CB41-4516-A0E0-5F4DBCEA87A5}">
      <dgm:prSet/>
      <dgm:spPr/>
      <dgm:t>
        <a:bodyPr/>
        <a:lstStyle/>
        <a:p>
          <a:endParaRPr lang="en-US"/>
        </a:p>
      </dgm:t>
    </dgm:pt>
    <dgm:pt modelId="{77AEFA69-0100-4747-B156-B81F76623612}" type="sibTrans" cxnId="{05040272-CB41-4516-A0E0-5F4DBCEA87A5}">
      <dgm:prSet/>
      <dgm:spPr/>
      <dgm:t>
        <a:bodyPr/>
        <a:lstStyle/>
        <a:p>
          <a:endParaRPr lang="en-US"/>
        </a:p>
      </dgm:t>
    </dgm:pt>
    <dgm:pt modelId="{80017E88-46E8-454B-9B04-EFE330456506}">
      <dgm:prSet phldrT="[Text]"/>
      <dgm:spPr/>
      <dgm:t>
        <a:bodyPr/>
        <a:lstStyle/>
        <a:p>
          <a:r>
            <a:rPr lang="en-US" dirty="0" smtClean="0"/>
            <a:t>Archiving &amp; cataloging</a:t>
          </a:r>
          <a:endParaRPr lang="en-US" dirty="0"/>
        </a:p>
      </dgm:t>
    </dgm:pt>
    <dgm:pt modelId="{47C3DA31-D9E3-4B57-B090-A19110B5B2B2}" type="parTrans" cxnId="{6F53964E-36B3-4B71-B3E6-E259490DDD26}">
      <dgm:prSet/>
      <dgm:spPr/>
      <dgm:t>
        <a:bodyPr/>
        <a:lstStyle/>
        <a:p>
          <a:endParaRPr lang="en-US"/>
        </a:p>
      </dgm:t>
    </dgm:pt>
    <dgm:pt modelId="{977AD9A5-0A6F-4D11-8B99-38D191DFF014}" type="sibTrans" cxnId="{6F53964E-36B3-4B71-B3E6-E259490DDD26}">
      <dgm:prSet/>
      <dgm:spPr/>
      <dgm:t>
        <a:bodyPr/>
        <a:lstStyle/>
        <a:p>
          <a:endParaRPr lang="en-US"/>
        </a:p>
      </dgm:t>
    </dgm:pt>
    <dgm:pt modelId="{3D6B0C68-7BF7-4C0A-A9C4-0FE7AD64B02A}">
      <dgm:prSet phldrT="[Text]"/>
      <dgm:spPr/>
      <dgm:t>
        <a:bodyPr/>
        <a:lstStyle/>
        <a:p>
          <a:r>
            <a:rPr lang="en-US" dirty="0" smtClean="0"/>
            <a:t>Automated reduction</a:t>
          </a:r>
          <a:endParaRPr lang="en-US" dirty="0"/>
        </a:p>
      </dgm:t>
    </dgm:pt>
    <dgm:pt modelId="{47ABA176-FF84-446F-B943-1C7A32565C29}" type="parTrans" cxnId="{05D3CC3A-88CD-4769-99AC-E1C5479EF8F2}">
      <dgm:prSet/>
      <dgm:spPr/>
      <dgm:t>
        <a:bodyPr/>
        <a:lstStyle/>
        <a:p>
          <a:endParaRPr lang="en-US"/>
        </a:p>
      </dgm:t>
    </dgm:pt>
    <dgm:pt modelId="{DECA7EBD-34E5-4722-B81E-C792853F9FF7}" type="sibTrans" cxnId="{05D3CC3A-88CD-4769-99AC-E1C5479EF8F2}">
      <dgm:prSet/>
      <dgm:spPr/>
      <dgm:t>
        <a:bodyPr/>
        <a:lstStyle/>
        <a:p>
          <a:endParaRPr lang="en-US"/>
        </a:p>
      </dgm:t>
    </dgm:pt>
    <dgm:pt modelId="{9BD45B13-C4C2-4817-9494-80DE01FE2FB2}">
      <dgm:prSet phldrT="[Text]"/>
      <dgm:spPr/>
      <dgm:t>
        <a:bodyPr/>
        <a:lstStyle/>
        <a:p>
          <a:r>
            <a:rPr lang="en-US" dirty="0" smtClean="0"/>
            <a:t>Reduced data cataloging</a:t>
          </a:r>
          <a:endParaRPr lang="en-US" dirty="0"/>
        </a:p>
      </dgm:t>
    </dgm:pt>
    <dgm:pt modelId="{56E03915-8B86-4327-AEA2-2E8A5521D63A}" type="parTrans" cxnId="{468E2C4B-24BA-4FA4-89E1-330B4B423BCA}">
      <dgm:prSet/>
      <dgm:spPr/>
      <dgm:t>
        <a:bodyPr/>
        <a:lstStyle/>
        <a:p>
          <a:endParaRPr lang="en-US"/>
        </a:p>
      </dgm:t>
    </dgm:pt>
    <dgm:pt modelId="{28808FEF-E613-4D70-8020-6EC68A45E0CD}" type="sibTrans" cxnId="{468E2C4B-24BA-4FA4-89E1-330B4B423BCA}">
      <dgm:prSet/>
      <dgm:spPr/>
      <dgm:t>
        <a:bodyPr/>
        <a:lstStyle/>
        <a:p>
          <a:endParaRPr lang="en-US"/>
        </a:p>
      </dgm:t>
    </dgm:pt>
    <dgm:pt modelId="{4C231CA1-87BC-490C-84DE-56E3934168C1}" type="pres">
      <dgm:prSet presAssocID="{2259D0FA-CEF7-4ABE-A0F0-7B20A00083C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31A885-C10D-48FE-AA27-34CEBA50A9DB}" type="pres">
      <dgm:prSet presAssocID="{3BDAF45E-B4B3-40AA-97CB-E5D13CE1DD29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0AAB6D-D867-426A-B793-7EE9991C2565}" type="pres">
      <dgm:prSet presAssocID="{F7648C75-073F-4040-A7BF-ADC96FA643FC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42362DD-5A1A-4D2E-94FB-409439D1931E}" type="pres">
      <dgm:prSet presAssocID="{F7648C75-073F-4040-A7BF-ADC96FA643F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0F1F94CD-5EBE-42EC-920E-5304EEB98048}" type="pres">
      <dgm:prSet presAssocID="{5552CA8C-D5FA-42DB-BA0C-BE5A83F77437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75522-ED27-4A9D-BA63-AD92495FB704}" type="pres">
      <dgm:prSet presAssocID="{77AEFA69-0100-4747-B156-B81F76623612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8AB48F3-925D-4EFE-913B-1FCE8278163A}" type="pres">
      <dgm:prSet presAssocID="{77AEFA69-0100-4747-B156-B81F76623612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DFF4F67D-822F-4C9C-837D-46A6BE29451A}" type="pres">
      <dgm:prSet presAssocID="{80017E88-46E8-454B-9B04-EFE33045650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90B53-121E-48CE-B13E-72EB967A18C5}" type="pres">
      <dgm:prSet presAssocID="{977AD9A5-0A6F-4D11-8B99-38D191DFF01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91B72E94-8351-4481-88B6-619340E64AA8}" type="pres">
      <dgm:prSet presAssocID="{977AD9A5-0A6F-4D11-8B99-38D191DFF01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D46CC0F-779D-4EBA-B4BF-D0FFCFCC069A}" type="pres">
      <dgm:prSet presAssocID="{3D6B0C68-7BF7-4C0A-A9C4-0FE7AD64B02A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2D2EDF-A632-49E8-A617-AEBE6CF65F92}" type="pres">
      <dgm:prSet presAssocID="{DECA7EBD-34E5-4722-B81E-C792853F9FF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D45E0AAC-88FA-4FB9-8A70-159EA8F6F3ED}" type="pres">
      <dgm:prSet presAssocID="{DECA7EBD-34E5-4722-B81E-C792853F9FF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77723A9-EA4D-42F2-9148-50AE583D243D}" type="pres">
      <dgm:prSet presAssocID="{9BD45B13-C4C2-4817-9494-80DE01FE2FB2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040272-CB41-4516-A0E0-5F4DBCEA87A5}" srcId="{2259D0FA-CEF7-4ABE-A0F0-7B20A00083C5}" destId="{5552CA8C-D5FA-42DB-BA0C-BE5A83F77437}" srcOrd="1" destOrd="0" parTransId="{287AB0FA-B8A6-4C11-A9F6-369C3766B6FB}" sibTransId="{77AEFA69-0100-4747-B156-B81F76623612}"/>
    <dgm:cxn modelId="{80815853-6963-4EB3-937D-FA25428BE445}" type="presOf" srcId="{77AEFA69-0100-4747-B156-B81F76623612}" destId="{D6275522-ED27-4A9D-BA63-AD92495FB704}" srcOrd="0" destOrd="0" presId="urn:microsoft.com/office/officeart/2005/8/layout/process1"/>
    <dgm:cxn modelId="{57941E81-0B7B-4BD2-B026-1190D3CADFBE}" type="presOf" srcId="{5552CA8C-D5FA-42DB-BA0C-BE5A83F77437}" destId="{0F1F94CD-5EBE-42EC-920E-5304EEB98048}" srcOrd="0" destOrd="0" presId="urn:microsoft.com/office/officeart/2005/8/layout/process1"/>
    <dgm:cxn modelId="{40C1E4CD-93FC-4DA8-A767-35F777B0A72A}" type="presOf" srcId="{DECA7EBD-34E5-4722-B81E-C792853F9FF7}" destId="{A72D2EDF-A632-49E8-A617-AEBE6CF65F92}" srcOrd="0" destOrd="0" presId="urn:microsoft.com/office/officeart/2005/8/layout/process1"/>
    <dgm:cxn modelId="{59D78E3E-A03D-4086-9D07-B9A91E97574A}" type="presOf" srcId="{3BDAF45E-B4B3-40AA-97CB-E5D13CE1DD29}" destId="{4E31A885-C10D-48FE-AA27-34CEBA50A9DB}" srcOrd="0" destOrd="0" presId="urn:microsoft.com/office/officeart/2005/8/layout/process1"/>
    <dgm:cxn modelId="{27129955-F382-40E6-8B75-0B59DC46440B}" type="presOf" srcId="{80017E88-46E8-454B-9B04-EFE330456506}" destId="{DFF4F67D-822F-4C9C-837D-46A6BE29451A}" srcOrd="0" destOrd="0" presId="urn:microsoft.com/office/officeart/2005/8/layout/process1"/>
    <dgm:cxn modelId="{42BD4C1B-D804-493F-A669-4C18816D8B70}" srcId="{2259D0FA-CEF7-4ABE-A0F0-7B20A00083C5}" destId="{3BDAF45E-B4B3-40AA-97CB-E5D13CE1DD29}" srcOrd="0" destOrd="0" parTransId="{08156682-AE4E-4A51-8BAA-55ABDFE5600E}" sibTransId="{F7648C75-073F-4040-A7BF-ADC96FA643FC}"/>
    <dgm:cxn modelId="{2838A714-9C32-479D-99AE-93DC620FE769}" type="presOf" srcId="{977AD9A5-0A6F-4D11-8B99-38D191DFF014}" destId="{C0F90B53-121E-48CE-B13E-72EB967A18C5}" srcOrd="0" destOrd="0" presId="urn:microsoft.com/office/officeart/2005/8/layout/process1"/>
    <dgm:cxn modelId="{4E1C003D-E759-4C08-AF39-87EDC86DBC73}" type="presOf" srcId="{9BD45B13-C4C2-4817-9494-80DE01FE2FB2}" destId="{277723A9-EA4D-42F2-9148-50AE583D243D}" srcOrd="0" destOrd="0" presId="urn:microsoft.com/office/officeart/2005/8/layout/process1"/>
    <dgm:cxn modelId="{55BE9D7F-0559-4C14-99C3-EFD1B8D7F542}" type="presOf" srcId="{F7648C75-073F-4040-A7BF-ADC96FA643FC}" destId="{D42362DD-5A1A-4D2E-94FB-409439D1931E}" srcOrd="1" destOrd="0" presId="urn:microsoft.com/office/officeart/2005/8/layout/process1"/>
    <dgm:cxn modelId="{F50052FE-9D13-4B5D-96E2-FA0BA0CF6DC1}" type="presOf" srcId="{3D6B0C68-7BF7-4C0A-A9C4-0FE7AD64B02A}" destId="{FD46CC0F-779D-4EBA-B4BF-D0FFCFCC069A}" srcOrd="0" destOrd="0" presId="urn:microsoft.com/office/officeart/2005/8/layout/process1"/>
    <dgm:cxn modelId="{05D3CC3A-88CD-4769-99AC-E1C5479EF8F2}" srcId="{2259D0FA-CEF7-4ABE-A0F0-7B20A00083C5}" destId="{3D6B0C68-7BF7-4C0A-A9C4-0FE7AD64B02A}" srcOrd="3" destOrd="0" parTransId="{47ABA176-FF84-446F-B943-1C7A32565C29}" sibTransId="{DECA7EBD-34E5-4722-B81E-C792853F9FF7}"/>
    <dgm:cxn modelId="{CC453FD9-DD60-4273-89BE-86F520199D21}" type="presOf" srcId="{2259D0FA-CEF7-4ABE-A0F0-7B20A00083C5}" destId="{4C231CA1-87BC-490C-84DE-56E3934168C1}" srcOrd="0" destOrd="0" presId="urn:microsoft.com/office/officeart/2005/8/layout/process1"/>
    <dgm:cxn modelId="{7BEDD740-1040-4B2B-8854-D7577FF65867}" type="presOf" srcId="{977AD9A5-0A6F-4D11-8B99-38D191DFF014}" destId="{91B72E94-8351-4481-88B6-619340E64AA8}" srcOrd="1" destOrd="0" presId="urn:microsoft.com/office/officeart/2005/8/layout/process1"/>
    <dgm:cxn modelId="{FDB5FC9C-D247-4A77-A35B-98FB680EF50F}" type="presOf" srcId="{DECA7EBD-34E5-4722-B81E-C792853F9FF7}" destId="{D45E0AAC-88FA-4FB9-8A70-159EA8F6F3ED}" srcOrd="1" destOrd="0" presId="urn:microsoft.com/office/officeart/2005/8/layout/process1"/>
    <dgm:cxn modelId="{DAF9A373-C799-494C-AED1-CD9195CEB481}" type="presOf" srcId="{F7648C75-073F-4040-A7BF-ADC96FA643FC}" destId="{1A0AAB6D-D867-426A-B793-7EE9991C2565}" srcOrd="0" destOrd="0" presId="urn:microsoft.com/office/officeart/2005/8/layout/process1"/>
    <dgm:cxn modelId="{4B30BFDC-6F48-4088-A401-B985F0D3C0D4}" type="presOf" srcId="{77AEFA69-0100-4747-B156-B81F76623612}" destId="{88AB48F3-925D-4EFE-913B-1FCE8278163A}" srcOrd="1" destOrd="0" presId="urn:microsoft.com/office/officeart/2005/8/layout/process1"/>
    <dgm:cxn modelId="{468E2C4B-24BA-4FA4-89E1-330B4B423BCA}" srcId="{2259D0FA-CEF7-4ABE-A0F0-7B20A00083C5}" destId="{9BD45B13-C4C2-4817-9494-80DE01FE2FB2}" srcOrd="4" destOrd="0" parTransId="{56E03915-8B86-4327-AEA2-2E8A5521D63A}" sibTransId="{28808FEF-E613-4D70-8020-6EC68A45E0CD}"/>
    <dgm:cxn modelId="{6F53964E-36B3-4B71-B3E6-E259490DDD26}" srcId="{2259D0FA-CEF7-4ABE-A0F0-7B20A00083C5}" destId="{80017E88-46E8-454B-9B04-EFE330456506}" srcOrd="2" destOrd="0" parTransId="{47C3DA31-D9E3-4B57-B090-A19110B5B2B2}" sibTransId="{977AD9A5-0A6F-4D11-8B99-38D191DFF014}"/>
    <dgm:cxn modelId="{67F1DAD8-9D86-43EA-86F3-763108B0A11A}" type="presParOf" srcId="{4C231CA1-87BC-490C-84DE-56E3934168C1}" destId="{4E31A885-C10D-48FE-AA27-34CEBA50A9DB}" srcOrd="0" destOrd="0" presId="urn:microsoft.com/office/officeart/2005/8/layout/process1"/>
    <dgm:cxn modelId="{17F92FEE-8ED9-4104-B0A1-FF344F2868B5}" type="presParOf" srcId="{4C231CA1-87BC-490C-84DE-56E3934168C1}" destId="{1A0AAB6D-D867-426A-B793-7EE9991C2565}" srcOrd="1" destOrd="0" presId="urn:microsoft.com/office/officeart/2005/8/layout/process1"/>
    <dgm:cxn modelId="{500E6A73-C185-49BF-B257-6B15FA139859}" type="presParOf" srcId="{1A0AAB6D-D867-426A-B793-7EE9991C2565}" destId="{D42362DD-5A1A-4D2E-94FB-409439D1931E}" srcOrd="0" destOrd="0" presId="urn:microsoft.com/office/officeart/2005/8/layout/process1"/>
    <dgm:cxn modelId="{E0B9C882-E5FB-4C21-BBD8-F81B62CEFE92}" type="presParOf" srcId="{4C231CA1-87BC-490C-84DE-56E3934168C1}" destId="{0F1F94CD-5EBE-42EC-920E-5304EEB98048}" srcOrd="2" destOrd="0" presId="urn:microsoft.com/office/officeart/2005/8/layout/process1"/>
    <dgm:cxn modelId="{5ACF0826-C0D6-4C53-93AB-6B445B070F6B}" type="presParOf" srcId="{4C231CA1-87BC-490C-84DE-56E3934168C1}" destId="{D6275522-ED27-4A9D-BA63-AD92495FB704}" srcOrd="3" destOrd="0" presId="urn:microsoft.com/office/officeart/2005/8/layout/process1"/>
    <dgm:cxn modelId="{4F8B80FF-7409-43E0-9201-7B67A615E664}" type="presParOf" srcId="{D6275522-ED27-4A9D-BA63-AD92495FB704}" destId="{88AB48F3-925D-4EFE-913B-1FCE8278163A}" srcOrd="0" destOrd="0" presId="urn:microsoft.com/office/officeart/2005/8/layout/process1"/>
    <dgm:cxn modelId="{63CE78CD-6579-46F9-8C14-61F4D791D551}" type="presParOf" srcId="{4C231CA1-87BC-490C-84DE-56E3934168C1}" destId="{DFF4F67D-822F-4C9C-837D-46A6BE29451A}" srcOrd="4" destOrd="0" presId="urn:microsoft.com/office/officeart/2005/8/layout/process1"/>
    <dgm:cxn modelId="{D7B762FC-6CD5-42EC-AF77-583B550F633A}" type="presParOf" srcId="{4C231CA1-87BC-490C-84DE-56E3934168C1}" destId="{C0F90B53-121E-48CE-B13E-72EB967A18C5}" srcOrd="5" destOrd="0" presId="urn:microsoft.com/office/officeart/2005/8/layout/process1"/>
    <dgm:cxn modelId="{278F4634-543E-4934-A9A8-1926908529FF}" type="presParOf" srcId="{C0F90B53-121E-48CE-B13E-72EB967A18C5}" destId="{91B72E94-8351-4481-88B6-619340E64AA8}" srcOrd="0" destOrd="0" presId="urn:microsoft.com/office/officeart/2005/8/layout/process1"/>
    <dgm:cxn modelId="{E816E187-32EF-4E6E-A28C-78C2532AAC5B}" type="presParOf" srcId="{4C231CA1-87BC-490C-84DE-56E3934168C1}" destId="{FD46CC0F-779D-4EBA-B4BF-D0FFCFCC069A}" srcOrd="6" destOrd="0" presId="urn:microsoft.com/office/officeart/2005/8/layout/process1"/>
    <dgm:cxn modelId="{5C8B4117-2383-4756-8B65-F547C5AFE11C}" type="presParOf" srcId="{4C231CA1-87BC-490C-84DE-56E3934168C1}" destId="{A72D2EDF-A632-49E8-A617-AEBE6CF65F92}" srcOrd="7" destOrd="0" presId="urn:microsoft.com/office/officeart/2005/8/layout/process1"/>
    <dgm:cxn modelId="{DFD7E3E7-B814-4C27-998D-CEEA6C9F4BF7}" type="presParOf" srcId="{A72D2EDF-A632-49E8-A617-AEBE6CF65F92}" destId="{D45E0AAC-88FA-4FB9-8A70-159EA8F6F3ED}" srcOrd="0" destOrd="0" presId="urn:microsoft.com/office/officeart/2005/8/layout/process1"/>
    <dgm:cxn modelId="{32264169-D419-4090-8866-07A330939E21}" type="presParOf" srcId="{4C231CA1-87BC-490C-84DE-56E3934168C1}" destId="{277723A9-EA4D-42F2-9148-50AE583D243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403426-29B1-BD49-8A53-B1E9DE283E9B}">
      <dsp:nvSpPr>
        <dsp:cNvPr id="0" name=""/>
        <dsp:cNvSpPr/>
      </dsp:nvSpPr>
      <dsp:spPr>
        <a:xfrm rot="4396374">
          <a:off x="1309977" y="976196"/>
          <a:ext cx="4234894" cy="2953310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666A95-AAD0-9A42-9868-0C8A4FF5884C}">
      <dsp:nvSpPr>
        <dsp:cNvPr id="0" name=""/>
        <dsp:cNvSpPr/>
      </dsp:nvSpPr>
      <dsp:spPr>
        <a:xfrm>
          <a:off x="2753381" y="1267633"/>
          <a:ext cx="106944" cy="1069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9CC796B-7C07-D44E-BBED-FF94B0A47C7A}">
      <dsp:nvSpPr>
        <dsp:cNvPr id="0" name=""/>
        <dsp:cNvSpPr/>
      </dsp:nvSpPr>
      <dsp:spPr>
        <a:xfrm>
          <a:off x="3357224" y="1731222"/>
          <a:ext cx="106944" cy="1069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53533CAF-6730-FC45-A56E-0F4D3C76A655}">
      <dsp:nvSpPr>
        <dsp:cNvPr id="0" name=""/>
        <dsp:cNvSpPr/>
      </dsp:nvSpPr>
      <dsp:spPr>
        <a:xfrm>
          <a:off x="3900089" y="2273793"/>
          <a:ext cx="106944" cy="1069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852D217-456F-0B4C-9B30-77A837A1700C}">
      <dsp:nvSpPr>
        <dsp:cNvPr id="0" name=""/>
        <dsp:cNvSpPr/>
      </dsp:nvSpPr>
      <dsp:spPr>
        <a:xfrm>
          <a:off x="421765" y="10243"/>
          <a:ext cx="1996621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b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History of the project</a:t>
          </a:r>
          <a:endParaRPr lang="en-US" sz="2000" kern="1200" dirty="0"/>
        </a:p>
      </dsp:txBody>
      <dsp:txXfrm>
        <a:off x="421765" y="10243"/>
        <a:ext cx="1996621" cy="784912"/>
      </dsp:txXfrm>
    </dsp:sp>
    <dsp:sp modelId="{5E3EE7F6-8733-3641-8CAA-63C1D6122132}">
      <dsp:nvSpPr>
        <dsp:cNvPr id="0" name=""/>
        <dsp:cNvSpPr/>
      </dsp:nvSpPr>
      <dsp:spPr>
        <a:xfrm>
          <a:off x="3096026" y="775003"/>
          <a:ext cx="2967950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Key features &amp; Design</a:t>
          </a:r>
          <a:endParaRPr lang="en-US" sz="2000" kern="1200" dirty="0"/>
        </a:p>
      </dsp:txBody>
      <dsp:txXfrm>
        <a:off x="3096026" y="775003"/>
        <a:ext cx="2967950" cy="784912"/>
      </dsp:txXfrm>
    </dsp:sp>
    <dsp:sp modelId="{066F95AC-8B94-194D-9168-C8AA14C25A47}">
      <dsp:nvSpPr>
        <dsp:cNvPr id="0" name=""/>
        <dsp:cNvSpPr/>
      </dsp:nvSpPr>
      <dsp:spPr>
        <a:xfrm>
          <a:off x="1159237" y="1504913"/>
          <a:ext cx="1996621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EQSANS</a:t>
          </a:r>
          <a:endParaRPr lang="en-US" sz="2000" kern="1200" dirty="0"/>
        </a:p>
      </dsp:txBody>
      <dsp:txXfrm>
        <a:off x="1159237" y="1504913"/>
        <a:ext cx="1996621" cy="784912"/>
      </dsp:txXfrm>
    </dsp:sp>
    <dsp:sp modelId="{DE89855B-4AD0-8A49-BE9C-7C8166BC2F32}">
      <dsp:nvSpPr>
        <dsp:cNvPr id="0" name=""/>
        <dsp:cNvSpPr/>
      </dsp:nvSpPr>
      <dsp:spPr>
        <a:xfrm>
          <a:off x="4292938" y="2870817"/>
          <a:ext cx="106944" cy="106944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13E01B0-AF1D-0044-891A-D8D9D5A3A795}">
      <dsp:nvSpPr>
        <dsp:cNvPr id="0" name=""/>
        <dsp:cNvSpPr/>
      </dsp:nvSpPr>
      <dsp:spPr>
        <a:xfrm>
          <a:off x="4425735" y="1904080"/>
          <a:ext cx="1996621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Software environment</a:t>
          </a:r>
          <a:endParaRPr lang="en-US" sz="2000" kern="1200" dirty="0"/>
        </a:p>
      </dsp:txBody>
      <dsp:txXfrm>
        <a:off x="4425735" y="1904080"/>
        <a:ext cx="1996621" cy="784912"/>
      </dsp:txXfrm>
    </dsp:sp>
    <dsp:sp modelId="{BEE1E891-73B2-BD4C-BD55-D696186ABD33}">
      <dsp:nvSpPr>
        <dsp:cNvPr id="0" name=""/>
        <dsp:cNvSpPr/>
      </dsp:nvSpPr>
      <dsp:spPr>
        <a:xfrm>
          <a:off x="1026082" y="2572806"/>
          <a:ext cx="2967950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Lessons learned</a:t>
          </a:r>
          <a:endParaRPr lang="en-US" sz="2000" kern="1200" dirty="0"/>
        </a:p>
      </dsp:txBody>
      <dsp:txXfrm>
        <a:off x="1026082" y="2572806"/>
        <a:ext cx="2967950" cy="784912"/>
      </dsp:txXfrm>
    </dsp:sp>
    <dsp:sp modelId="{4C1CB676-D84A-B04C-A19E-E3BDE49FB7D8}">
      <dsp:nvSpPr>
        <dsp:cNvPr id="0" name=""/>
        <dsp:cNvSpPr/>
      </dsp:nvSpPr>
      <dsp:spPr>
        <a:xfrm>
          <a:off x="3652530" y="4120791"/>
          <a:ext cx="2698137" cy="7849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What’s next?</a:t>
          </a:r>
          <a:endParaRPr lang="en-US" sz="2000" kern="1200" dirty="0"/>
        </a:p>
      </dsp:txBody>
      <dsp:txXfrm>
        <a:off x="3652530" y="4120791"/>
        <a:ext cx="2698137" cy="784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July 2007</a:t>
          </a:r>
          <a:br>
            <a:rPr lang="en-GB" sz="1300" kern="1200" dirty="0" smtClean="0"/>
          </a:br>
          <a:r>
            <a:rPr lang="en-GB" sz="1300" kern="1200" dirty="0" smtClean="0"/>
            <a:t>Requirements &amp; Design</a:t>
          </a:r>
          <a:endParaRPr lang="en-GB" sz="13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April 2008</a:t>
          </a:r>
          <a:br>
            <a:rPr lang="en-GB" sz="1300" kern="1200" dirty="0" smtClean="0"/>
          </a:br>
          <a:r>
            <a:rPr lang="en-GB" sz="1300" kern="1200" dirty="0" smtClean="0"/>
            <a:t>v1.0</a:t>
          </a:r>
          <a:br>
            <a:rPr lang="en-GB" sz="1300" kern="1200" dirty="0" smtClean="0"/>
          </a:br>
          <a:r>
            <a:rPr lang="en-GB" sz="1300" kern="1200" dirty="0" smtClean="0"/>
            <a:t>First instrument support (ISIS)</a:t>
          </a:r>
          <a:endParaRPr lang="en-GB" sz="1300" kern="1200" dirty="0"/>
        </a:p>
      </dsp:txBody>
      <dsp:txXfrm>
        <a:off x="1926286" y="3068935"/>
        <a:ext cx="1326819" cy="2093137"/>
      </dsp:txXfrm>
    </dsp:sp>
    <dsp:sp modelId="{E6AD9174-736A-BE46-8E6B-CE713E2352A7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F12C8E-DACA-3E45-B925-6575656302E7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April 2010</a:t>
          </a:r>
          <a:br>
            <a:rPr lang="en-GB" sz="1300" kern="1200" dirty="0" smtClean="0"/>
          </a:br>
          <a:r>
            <a:rPr lang="en-GB" sz="1300" kern="1200" dirty="0" smtClean="0"/>
            <a:t>Collaboration with SNS &amp; HFIR</a:t>
          </a:r>
          <a:endParaRPr lang="en-GB" sz="1300" kern="1200" dirty="0"/>
        </a:p>
      </dsp:txBody>
      <dsp:txXfrm>
        <a:off x="3253105" y="2354571"/>
        <a:ext cx="1542627" cy="2807501"/>
      </dsp:txXfrm>
    </dsp:sp>
    <dsp:sp modelId="{C7B0C79C-738E-1A4E-A237-9857A72958A0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D542F6-BCA8-6442-8995-50BF5D5E835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Jan 2012</a:t>
          </a:r>
          <a:br>
            <a:rPr lang="en-GB" sz="1300" kern="1200" dirty="0" smtClean="0"/>
          </a:br>
          <a:r>
            <a:rPr lang="en-GB" sz="1300" kern="1200" dirty="0" smtClean="0"/>
            <a:t>v2.0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Scientist validated results</a:t>
          </a:r>
          <a:endParaRPr lang="en-GB" sz="1300" kern="1200" dirty="0"/>
        </a:p>
      </dsp:txBody>
      <dsp:txXfrm>
        <a:off x="4795732" y="1815051"/>
        <a:ext cx="1598577" cy="3347021"/>
      </dsp:txXfrm>
    </dsp:sp>
    <dsp:sp modelId="{F90EA86A-8E2C-494F-A964-0D2B48D42FD5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75A81-442F-1042-8C04-9D26D7B01ADB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May 2012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v2.1</a:t>
          </a:r>
        </a:p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Support for all SNS instruments</a:t>
          </a:r>
          <a:endParaRPr lang="en-US" sz="1300" kern="1200" dirty="0"/>
        </a:p>
      </dsp:txBody>
      <dsp:txXfrm>
        <a:off x="6394310" y="1485345"/>
        <a:ext cx="1598577" cy="36767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31A885-C10D-48FE-AA27-34CEBA50A9DB}">
      <dsp:nvSpPr>
        <dsp:cNvPr id="0" name=""/>
        <dsp:cNvSpPr/>
      </dsp:nvSpPr>
      <dsp:spPr>
        <a:xfrm>
          <a:off x="3436" y="307118"/>
          <a:ext cx="1065469" cy="789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Data taking</a:t>
          </a:r>
          <a:endParaRPr lang="en-US" sz="1500" kern="1200" dirty="0"/>
        </a:p>
      </dsp:txBody>
      <dsp:txXfrm>
        <a:off x="26548" y="330230"/>
        <a:ext cx="1019245" cy="742889"/>
      </dsp:txXfrm>
    </dsp:sp>
    <dsp:sp modelId="{1A0AAB6D-D867-426A-B793-7EE9991C2565}">
      <dsp:nvSpPr>
        <dsp:cNvPr id="0" name=""/>
        <dsp:cNvSpPr/>
      </dsp:nvSpPr>
      <dsp:spPr>
        <a:xfrm>
          <a:off x="1175453" y="569556"/>
          <a:ext cx="225879" cy="264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1175453" y="622403"/>
        <a:ext cx="158115" cy="158542"/>
      </dsp:txXfrm>
    </dsp:sp>
    <dsp:sp modelId="{0F1F94CD-5EBE-42EC-920E-5304EEB98048}">
      <dsp:nvSpPr>
        <dsp:cNvPr id="0" name=""/>
        <dsp:cNvSpPr/>
      </dsp:nvSpPr>
      <dsp:spPr>
        <a:xfrm>
          <a:off x="1495094" y="307118"/>
          <a:ext cx="1065469" cy="789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Nexus file creation</a:t>
          </a:r>
          <a:endParaRPr lang="en-US" sz="1500" kern="1200" dirty="0"/>
        </a:p>
      </dsp:txBody>
      <dsp:txXfrm>
        <a:off x="1518206" y="330230"/>
        <a:ext cx="1019245" cy="742889"/>
      </dsp:txXfrm>
    </dsp:sp>
    <dsp:sp modelId="{D6275522-ED27-4A9D-BA63-AD92495FB704}">
      <dsp:nvSpPr>
        <dsp:cNvPr id="0" name=""/>
        <dsp:cNvSpPr/>
      </dsp:nvSpPr>
      <dsp:spPr>
        <a:xfrm>
          <a:off x="2667111" y="569556"/>
          <a:ext cx="225879" cy="264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2667111" y="622403"/>
        <a:ext cx="158115" cy="158542"/>
      </dsp:txXfrm>
    </dsp:sp>
    <dsp:sp modelId="{DFF4F67D-822F-4C9C-837D-46A6BE29451A}">
      <dsp:nvSpPr>
        <dsp:cNvPr id="0" name=""/>
        <dsp:cNvSpPr/>
      </dsp:nvSpPr>
      <dsp:spPr>
        <a:xfrm>
          <a:off x="2986752" y="307118"/>
          <a:ext cx="1065469" cy="789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Archiving &amp; cataloging</a:t>
          </a:r>
          <a:endParaRPr lang="en-US" sz="1500" kern="1200" dirty="0"/>
        </a:p>
      </dsp:txBody>
      <dsp:txXfrm>
        <a:off x="3009864" y="330230"/>
        <a:ext cx="1019245" cy="742889"/>
      </dsp:txXfrm>
    </dsp:sp>
    <dsp:sp modelId="{C0F90B53-121E-48CE-B13E-72EB967A18C5}">
      <dsp:nvSpPr>
        <dsp:cNvPr id="0" name=""/>
        <dsp:cNvSpPr/>
      </dsp:nvSpPr>
      <dsp:spPr>
        <a:xfrm>
          <a:off x="4158769" y="569556"/>
          <a:ext cx="225879" cy="264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4158769" y="622403"/>
        <a:ext cx="158115" cy="158542"/>
      </dsp:txXfrm>
    </dsp:sp>
    <dsp:sp modelId="{FD46CC0F-779D-4EBA-B4BF-D0FFCFCC069A}">
      <dsp:nvSpPr>
        <dsp:cNvPr id="0" name=""/>
        <dsp:cNvSpPr/>
      </dsp:nvSpPr>
      <dsp:spPr>
        <a:xfrm>
          <a:off x="4478410" y="307118"/>
          <a:ext cx="1065469" cy="789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Automated reduction</a:t>
          </a:r>
          <a:endParaRPr lang="en-US" sz="1500" kern="1200" dirty="0"/>
        </a:p>
      </dsp:txBody>
      <dsp:txXfrm>
        <a:off x="4501522" y="330230"/>
        <a:ext cx="1019245" cy="742889"/>
      </dsp:txXfrm>
    </dsp:sp>
    <dsp:sp modelId="{A72D2EDF-A632-49E8-A617-AEBE6CF65F92}">
      <dsp:nvSpPr>
        <dsp:cNvPr id="0" name=""/>
        <dsp:cNvSpPr/>
      </dsp:nvSpPr>
      <dsp:spPr>
        <a:xfrm>
          <a:off x="5650427" y="569556"/>
          <a:ext cx="225879" cy="26423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/>
        </a:p>
      </dsp:txBody>
      <dsp:txXfrm>
        <a:off x="5650427" y="622403"/>
        <a:ext cx="158115" cy="158542"/>
      </dsp:txXfrm>
    </dsp:sp>
    <dsp:sp modelId="{277723A9-EA4D-42F2-9148-50AE583D243D}">
      <dsp:nvSpPr>
        <dsp:cNvPr id="0" name=""/>
        <dsp:cNvSpPr/>
      </dsp:nvSpPr>
      <dsp:spPr>
        <a:xfrm>
          <a:off x="5970068" y="307118"/>
          <a:ext cx="1065469" cy="7891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Reduced data cataloging</a:t>
          </a:r>
          <a:endParaRPr lang="en-US" sz="1500" kern="1200" dirty="0"/>
        </a:p>
      </dsp:txBody>
      <dsp:txXfrm>
        <a:off x="5993180" y="330230"/>
        <a:ext cx="1019245" cy="7428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133E70-8B3E-4500-BAD9-9CE855371A09}" type="datetimeFigureOut">
              <a:rPr lang="en-US"/>
              <a:pPr>
                <a:defRPr/>
              </a:pPr>
              <a:t>6/27/12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16430"/>
            <a:ext cx="560832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20F866-E43C-408E-A637-F1A094D0D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11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12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13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14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15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17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18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just composes the script for</a:t>
            </a:r>
            <a:r>
              <a:rPr lang="en-US" baseline="0" dirty="0" smtClean="0"/>
              <a:t> the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0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UI just composes the script for</a:t>
            </a:r>
            <a:r>
              <a:rPr lang="en-US" baseline="0" dirty="0" smtClean="0"/>
              <a:t> the user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5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Growing community of users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779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Commit against a</a:t>
            </a:r>
            <a:r>
              <a:rPr lang="en-GB" baseline="0" dirty="0" smtClean="0"/>
              <a:t> ticket (repo won’t take the commit otherwise)</a:t>
            </a:r>
          </a:p>
          <a:p>
            <a:r>
              <a:rPr lang="en-GB" baseline="0" dirty="0" smtClean="0"/>
              <a:t>If you break the build, you get a </a:t>
            </a:r>
            <a:r>
              <a:rPr lang="en-GB" baseline="0" dirty="0" err="1" smtClean="0"/>
              <a:t>nastigram</a:t>
            </a:r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22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dirty="0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LENS = 2 days for a first cut</a:t>
            </a:r>
          </a:p>
          <a:p>
            <a:r>
              <a:rPr lang="en-US" dirty="0" smtClean="0"/>
              <a:t>If instrument is close to an existing SNS instrument, very little time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724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Main risk is upfront, and has long-term repercussion, and is often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mis</a:t>
            </a:r>
            <a:r>
              <a:rPr lang="en-US" baseline="0" dirty="0" smtClean="0"/>
              <a:t>-managed (not specific to research software)</a:t>
            </a:r>
          </a:p>
          <a:p>
            <a:r>
              <a:rPr lang="en-US" baseline="0" dirty="0" smtClean="0"/>
              <a:t>Development infrastructure takes time too!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742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focusing on how to make things easier for people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2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Stream the data and</a:t>
            </a:r>
            <a:r>
              <a:rPr lang="en-US" baseline="0" dirty="0" smtClean="0"/>
              <a:t> access it before the end of the run</a:t>
            </a:r>
          </a:p>
          <a:p>
            <a:r>
              <a:rPr lang="en-US" baseline="0" dirty="0" smtClean="0"/>
              <a:t>Instrument &lt;= 4GB/sec</a:t>
            </a:r>
          </a:p>
          <a:p>
            <a:r>
              <a:rPr lang="en-US" baseline="0" dirty="0" smtClean="0"/>
              <a:t>See your I(q) building itself live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720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 support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65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GB" dirty="0" smtClean="0"/>
              <a:t>#LOC</a:t>
            </a:r>
            <a:r>
              <a:rPr lang="en-GB" baseline="0" dirty="0" smtClean="0"/>
              <a:t> to give an idea of size of the project</a:t>
            </a:r>
            <a:endParaRPr lang="en-GB" dirty="0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4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5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Workspace = list of events w/TOF</a:t>
            </a:r>
          </a:p>
          <a:p>
            <a:pPr eaLnBrk="1" hangingPunct="1"/>
            <a:r>
              <a:rPr lang="en-GB" dirty="0" smtClean="0"/>
              <a:t>List</a:t>
            </a:r>
            <a:r>
              <a:rPr lang="en-GB" baseline="0" dirty="0" smtClean="0"/>
              <a:t> of events means time filtering</a:t>
            </a:r>
            <a:endParaRPr lang="en-GB" dirty="0" smtClean="0"/>
          </a:p>
          <a:p>
            <a:pPr eaLnBrk="1" hangingPunct="1"/>
            <a:r>
              <a:rPr lang="en-GB" dirty="0" smtClean="0"/>
              <a:t>Example of reduced EQSANS data</a:t>
            </a:r>
          </a:p>
          <a:p>
            <a:pPr eaLnBrk="1" hangingPunct="1"/>
            <a:r>
              <a:rPr lang="en-GB" dirty="0" smtClean="0"/>
              <a:t>Scripting = flexibility for users to do much more than what</a:t>
            </a:r>
            <a:r>
              <a:rPr lang="en-GB" baseline="0" dirty="0" smtClean="0"/>
              <a:t> the UI provides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7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 smtClean="0"/>
              <a:t>Looking at the same data,</a:t>
            </a:r>
            <a:r>
              <a:rPr lang="en-GB" baseline="0" dirty="0" smtClean="0"/>
              <a:t> but raw</a:t>
            </a:r>
          </a:p>
          <a:p>
            <a:pPr eaLnBrk="1" hangingPunct="1"/>
            <a:r>
              <a:rPr lang="en-GB" dirty="0" smtClean="0"/>
              <a:t>TOF transformed to wavelength</a:t>
            </a:r>
          </a:p>
          <a:p>
            <a:pPr eaLnBrk="1" hangingPunct="1"/>
            <a:r>
              <a:rPr lang="en-GB" dirty="0" smtClean="0"/>
              <a:t>The donut</a:t>
            </a:r>
            <a:r>
              <a:rPr lang="en-GB" baseline="0" dirty="0" smtClean="0"/>
              <a:t> mostly corresponds to the peak at 0.1</a:t>
            </a:r>
            <a:endParaRPr lang="en-GB" dirty="0" smtClean="0"/>
          </a:p>
          <a:p>
            <a:pPr eaLnBrk="1" hangingPunct="1"/>
            <a:r>
              <a:rPr lang="en-GB" dirty="0" smtClean="0"/>
              <a:t>Lower</a:t>
            </a:r>
            <a:r>
              <a:rPr lang="en-GB" baseline="0" dirty="0" smtClean="0"/>
              <a:t> wavelength on the inside (lower angle), higher wavelength on the outside (higher angle) to result in the same Q</a:t>
            </a:r>
            <a:endParaRPr lang="en-GB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8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9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10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36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585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914400"/>
            <a:ext cx="8229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71CFB7E0-530C-4077-A0D0-B4512840F47B}" type="slidenum">
              <a:rPr lang="en-US" sz="90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6"/>
          <p:cNvSpPr txBox="1">
            <a:spLocks noChangeArrowheads="1"/>
          </p:cNvSpPr>
          <p:nvPr userDrawn="1"/>
        </p:nvSpPr>
        <p:spPr>
          <a:xfrm>
            <a:off x="3124200" y="6400800"/>
            <a:ext cx="2895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ACNS 2012</a:t>
            </a:r>
          </a:p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27 June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3" r:id="rId2"/>
    <p:sldLayoutId id="2147484010" r:id="rId3"/>
    <p:sldLayoutId id="2147484011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12" r:id="rId10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»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30.tif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42.png"/><Relationship Id="rId5" Type="http://schemas.openxmlformats.org/officeDocument/2006/relationships/image" Target="../media/image44.wmf"/><Relationship Id="rId6" Type="http://schemas.openxmlformats.org/officeDocument/2006/relationships/image" Target="../media/image45.wmf"/><Relationship Id="rId7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4" Type="http://schemas.openxmlformats.org/officeDocument/2006/relationships/image" Target="../media/image48.wmf"/><Relationship Id="rId5" Type="http://schemas.openxmlformats.org/officeDocument/2006/relationships/image" Target="../media/image49.wmf"/><Relationship Id="rId6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6.png"/><Relationship Id="rId9" Type="http://schemas.openxmlformats.org/officeDocument/2006/relationships/image" Target="../media/image7.gif"/><Relationship Id="rId10" Type="http://schemas.openxmlformats.org/officeDocument/2006/relationships/image" Target="../media/image8.gif"/><Relationship Id="rId11" Type="http://schemas.openxmlformats.org/officeDocument/2006/relationships/image" Target="../media/image9.gi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35451" y="649421"/>
            <a:ext cx="5230813" cy="95410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b="1" dirty="0">
                <a:latin typeface="+mn-lt"/>
              </a:rPr>
              <a:t>The </a:t>
            </a:r>
            <a:r>
              <a:rPr lang="en-US" b="1" dirty="0" err="1">
                <a:latin typeface="+mn-lt"/>
              </a:rPr>
              <a:t>Mantid</a:t>
            </a:r>
            <a:r>
              <a:rPr lang="en-US" b="1" dirty="0">
                <a:latin typeface="+mn-lt"/>
              </a:rPr>
              <a:t> Project for Data Reduction and Analysis</a:t>
            </a:r>
            <a:endParaRPr lang="en-US" b="1" dirty="0" smtClean="0">
              <a:latin typeface="+mn-lt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246773" y="2224088"/>
            <a:ext cx="4780460" cy="707886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Mathieu Doucet</a:t>
            </a:r>
            <a:b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</a:br>
            <a:r>
              <a:rPr lang="en-US" sz="16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Neutron Data Analysis and Visualization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2d\Dropbox\talks\silver_beh_detector_3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" t="808" r="1368" b="894"/>
          <a:stretch/>
        </p:blipFill>
        <p:spPr bwMode="auto">
          <a:xfrm>
            <a:off x="1173802" y="817123"/>
            <a:ext cx="6802877" cy="55291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12916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2d\Dropbox\talks\silver_beh_detector_4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9A9A9"/>
              </a:clrFrom>
              <a:clrTo>
                <a:srgbClr val="A9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" t="887" r="537" b="1173"/>
          <a:stretch/>
        </p:blipFill>
        <p:spPr bwMode="auto">
          <a:xfrm>
            <a:off x="1188131" y="819324"/>
            <a:ext cx="6801026" cy="55099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7491829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2d\Dropbox\talks\silver_beh_detector_5.pn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A9A9A9"/>
              </a:clrFrom>
              <a:clrTo>
                <a:srgbClr val="A9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" t="171" r="417" b="868"/>
          <a:stretch/>
        </p:blipFill>
        <p:spPr bwMode="auto">
          <a:xfrm>
            <a:off x="1167645" y="798841"/>
            <a:ext cx="6821511" cy="556116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35847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2d\Dropbox\talks\silver_beh_detector_6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" t="819" r="482" b="880"/>
          <a:stretch/>
        </p:blipFill>
        <p:spPr bwMode="auto">
          <a:xfrm>
            <a:off x="1173802" y="817123"/>
            <a:ext cx="6809144" cy="552919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35847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2d\Dropbox\talks\silver_beh_detector_7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 t="634" r="786" b="908"/>
          <a:stretch/>
        </p:blipFill>
        <p:spPr bwMode="auto">
          <a:xfrm>
            <a:off x="1173801" y="817123"/>
            <a:ext cx="6802877" cy="55146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35847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2d\Dropbox\talks\silver_beh_detector_8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851" r="666" b="614"/>
          <a:stretch/>
        </p:blipFill>
        <p:spPr bwMode="auto">
          <a:xfrm>
            <a:off x="1173801" y="817123"/>
            <a:ext cx="6802877" cy="5508523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35847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2d\Dropbox\talks\silver_beh_detector_9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835" r="626" b="912"/>
          <a:stretch/>
        </p:blipFill>
        <p:spPr bwMode="auto">
          <a:xfrm>
            <a:off x="1173802" y="817123"/>
            <a:ext cx="6802877" cy="550340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35847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2d\Dropbox\talks\silver_beh_detector_1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" t="841" r="672" b="1209"/>
          <a:stretch/>
        </p:blipFill>
        <p:spPr bwMode="auto">
          <a:xfrm>
            <a:off x="1173802" y="817123"/>
            <a:ext cx="6802877" cy="5520448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22952104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2d\Dropbox\talks\silver_beh_detector_1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" t="1060" r="606" b="951"/>
          <a:stretch/>
        </p:blipFill>
        <p:spPr bwMode="auto">
          <a:xfrm>
            <a:off x="1173802" y="817122"/>
            <a:ext cx="6802877" cy="551138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22952104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EQSANS Reduction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96" y="335314"/>
            <a:ext cx="2308292" cy="20744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5" descr="eqsans_mantid0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521" y="860835"/>
            <a:ext cx="3790696" cy="3175508"/>
          </a:xfrm>
          <a:prstGeom prst="rect">
            <a:avLst/>
          </a:prstGeom>
        </p:spPr>
      </p:pic>
      <p:pic>
        <p:nvPicPr>
          <p:cNvPr id="7" name="Picture 6" descr="eqsans_mantid01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5681" y="1730015"/>
            <a:ext cx="3784279" cy="3178088"/>
          </a:xfrm>
          <a:prstGeom prst="rect">
            <a:avLst/>
          </a:prstGeom>
        </p:spPr>
      </p:pic>
      <p:pic>
        <p:nvPicPr>
          <p:cNvPr id="8" name="Picture 7" descr="eqsans_mantid02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57" y="2497941"/>
            <a:ext cx="3790696" cy="3179064"/>
          </a:xfrm>
          <a:prstGeom prst="rect">
            <a:avLst/>
          </a:prstGeom>
        </p:spPr>
      </p:pic>
      <p:pic>
        <p:nvPicPr>
          <p:cNvPr id="9" name="Picture 8" descr="eqsans_mantid03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071" y="2932033"/>
            <a:ext cx="3790696" cy="317906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3081" y="3902014"/>
            <a:ext cx="3728275" cy="2297848"/>
            <a:chOff x="92168" y="3707424"/>
            <a:chExt cx="3728275" cy="2297848"/>
          </a:xfrm>
        </p:grpSpPr>
        <p:sp>
          <p:nvSpPr>
            <p:cNvPr id="5" name="Rounded Rectangle 4"/>
            <p:cNvSpPr/>
            <p:nvPr/>
          </p:nvSpPr>
          <p:spPr>
            <a:xfrm>
              <a:off x="92168" y="3707424"/>
              <a:ext cx="3728275" cy="2201951"/>
            </a:xfrm>
            <a:prstGeom prst="roundRect">
              <a:avLst>
                <a:gd name="adj" fmla="val 4561"/>
              </a:avLst>
            </a:prstGeom>
            <a:solidFill>
              <a:srgbClr val="FFFFFF"/>
            </a:solidFill>
            <a:ln w="12700" cmpd="sng">
              <a:solidFill>
                <a:schemeClr val="tx1">
                  <a:lumMod val="90000"/>
                  <a:lumOff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2241" y="3789281"/>
              <a:ext cx="3546772" cy="221599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en-US" dirty="0" smtClean="0">
                  <a:latin typeface="+mn-lt"/>
                </a:rPr>
                <a:t>Dedicated user interface helps users set up their reduction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dirty="0">
                  <a:latin typeface="+mn-lt"/>
                </a:rPr>
                <a:t>UI just composes the script for the </a:t>
              </a:r>
              <a:r>
                <a:rPr lang="en-US" dirty="0" smtClean="0">
                  <a:latin typeface="+mn-lt"/>
                </a:rPr>
                <a:t>user</a:t>
              </a:r>
            </a:p>
            <a:p>
              <a:pPr marL="342900" indent="-342900">
                <a:buFont typeface="Arial"/>
                <a:buChar char="•"/>
              </a:pPr>
              <a:r>
                <a:rPr lang="en-US" dirty="0" smtClean="0">
                  <a:latin typeface="+mn-lt"/>
                </a:rPr>
                <a:t>SANS-specific scripting allows more flexibility, like event filtering </a:t>
              </a:r>
            </a:p>
            <a:p>
              <a:r>
                <a:rPr lang="en-US" sz="1200" dirty="0" smtClean="0">
                  <a:latin typeface="+mn-lt"/>
                </a:rPr>
                <a:t>        </a:t>
              </a:r>
              <a:endParaRPr lang="en-US" sz="1400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67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124616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Outline</a:t>
            </a:r>
            <a:endParaRPr lang="en-GB" sz="28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66785591"/>
              </p:ext>
            </p:extLst>
          </p:nvPr>
        </p:nvGraphicFramePr>
        <p:xfrm>
          <a:off x="858235" y="1147057"/>
          <a:ext cx="7448440" cy="4905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0152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69359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Contributions from Users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2736" y="592458"/>
            <a:ext cx="8224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Users can export their reduction process as a python script after setting it up using the UI.</a:t>
            </a:r>
          </a:p>
        </p:txBody>
      </p:sp>
      <p:pic>
        <p:nvPicPr>
          <p:cNvPr id="12" name="Picture 11" descr="eqsans_mantid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012" y="1076058"/>
            <a:ext cx="2767313" cy="23208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 descr="script_screenshot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40" b="47224"/>
          <a:stretch/>
        </p:blipFill>
        <p:spPr>
          <a:xfrm>
            <a:off x="5760385" y="1466445"/>
            <a:ext cx="3085607" cy="240912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291503" y="1349112"/>
            <a:ext cx="443029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Users can then modify that script to suit their needs.</a:t>
            </a:r>
          </a:p>
          <a:p>
            <a:pPr marL="285750" indent="-285750">
              <a:buFont typeface="Arial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+mn-lt"/>
              </a:rPr>
              <a:t>Those script are often kept, cleaned and reused by the instrument team to support other users.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63032" y="3891748"/>
            <a:ext cx="2509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Original script by </a:t>
            </a:r>
            <a:r>
              <a:rPr lang="en-US" sz="1200" dirty="0" err="1" smtClean="0">
                <a:latin typeface="+mn-lt"/>
              </a:rPr>
              <a:t>Vivek</a:t>
            </a:r>
            <a:r>
              <a:rPr lang="en-US" sz="1200" dirty="0" smtClean="0">
                <a:latin typeface="+mn-lt"/>
              </a:rPr>
              <a:t> </a:t>
            </a:r>
            <a:r>
              <a:rPr lang="en-US" sz="1200" dirty="0" err="1" smtClean="0">
                <a:latin typeface="+mn-lt"/>
              </a:rPr>
              <a:t>Prabhu</a:t>
            </a:r>
            <a:r>
              <a:rPr lang="en-US" sz="1200" dirty="0" smtClean="0">
                <a:latin typeface="+mn-lt"/>
              </a:rPr>
              <a:t> (NIST)</a:t>
            </a:r>
            <a:endParaRPr lang="en-US" sz="1200" dirty="0">
              <a:latin typeface="+mn-lt"/>
            </a:endParaRPr>
          </a:p>
        </p:txBody>
      </p:sp>
      <p:pic>
        <p:nvPicPr>
          <p:cNvPr id="8" name="Picture 7" descr="httQ40_160uM_5min_12828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7" y="3182168"/>
            <a:ext cx="4102638" cy="3148386"/>
          </a:xfrm>
          <a:prstGeom prst="rect">
            <a:avLst/>
          </a:prstGeom>
          <a:ln>
            <a:solidFill>
              <a:srgbClr val="57575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557469" y="4602473"/>
            <a:ext cx="41281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600" b="1" dirty="0" smtClean="0">
                <a:latin typeface="+mn-lt"/>
              </a:rPr>
              <a:t>Huntington’s Disease</a:t>
            </a:r>
          </a:p>
          <a:p>
            <a:pPr lvl="0"/>
            <a:r>
              <a:rPr lang="en-US" sz="1400" dirty="0" err="1" smtClean="0">
                <a:latin typeface="+mn-lt"/>
              </a:rPr>
              <a:t>huntingtin</a:t>
            </a:r>
            <a:r>
              <a:rPr lang="en-US" sz="1400" dirty="0" smtClean="0">
                <a:latin typeface="+mn-lt"/>
              </a:rPr>
              <a:t> (httQ40) aggregation followed by time-resolved SANS.</a:t>
            </a:r>
            <a:endParaRPr lang="en-US" sz="1400" dirty="0"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67152" y="5374582"/>
            <a:ext cx="2895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>
                <a:latin typeface="+mn-lt"/>
                <a:cs typeface="Times"/>
              </a:rPr>
              <a:t>Stanley, C.B.; </a:t>
            </a:r>
            <a:r>
              <a:rPr lang="en-US" sz="1100" dirty="0" err="1" smtClean="0">
                <a:latin typeface="+mn-lt"/>
                <a:cs typeface="Times"/>
              </a:rPr>
              <a:t>Perevozchikova</a:t>
            </a:r>
            <a:r>
              <a:rPr lang="en-US" sz="1100" dirty="0" smtClean="0">
                <a:latin typeface="+mn-lt"/>
                <a:cs typeface="Times"/>
              </a:rPr>
              <a:t>, T.; </a:t>
            </a:r>
            <a:r>
              <a:rPr lang="en-US" sz="1100" dirty="0" err="1" smtClean="0">
                <a:latin typeface="+mn-lt"/>
                <a:cs typeface="Times"/>
              </a:rPr>
              <a:t>Berthelier</a:t>
            </a:r>
            <a:r>
              <a:rPr lang="en-US" sz="1100" dirty="0" smtClean="0">
                <a:latin typeface="+mn-lt"/>
                <a:cs typeface="Times"/>
              </a:rPr>
              <a:t>, V</a:t>
            </a:r>
            <a:r>
              <a:rPr lang="en-US" sz="1100" i="1" dirty="0" smtClean="0">
                <a:latin typeface="+mn-lt"/>
                <a:cs typeface="Times"/>
              </a:rPr>
              <a:t>.</a:t>
            </a:r>
            <a:r>
              <a:rPr lang="en-US" sz="1100" dirty="0" smtClean="0">
                <a:latin typeface="+mn-lt"/>
                <a:cs typeface="Times"/>
              </a:rPr>
              <a:t> </a:t>
            </a:r>
            <a:r>
              <a:rPr lang="en-US" sz="1100" i="1" dirty="0" err="1" smtClean="0">
                <a:latin typeface="+mn-lt"/>
                <a:cs typeface="Times"/>
              </a:rPr>
              <a:t>Biophys</a:t>
            </a:r>
            <a:r>
              <a:rPr lang="en-US" sz="1100" i="1" dirty="0" smtClean="0">
                <a:latin typeface="+mn-lt"/>
                <a:cs typeface="Times"/>
              </a:rPr>
              <a:t>. J. 100, </a:t>
            </a:r>
            <a:r>
              <a:rPr lang="en-US" sz="1100" dirty="0" smtClean="0">
                <a:latin typeface="+mn-lt"/>
                <a:cs typeface="Times"/>
              </a:rPr>
              <a:t>2504-2012 </a:t>
            </a:r>
            <a:r>
              <a:rPr lang="en-US" sz="1100" i="1" dirty="0" smtClean="0">
                <a:latin typeface="+mn-lt"/>
                <a:cs typeface="Times"/>
              </a:rPr>
              <a:t>(</a:t>
            </a:r>
            <a:r>
              <a:rPr lang="en-US" sz="1100" dirty="0" smtClean="0">
                <a:latin typeface="+mn-lt"/>
                <a:cs typeface="Times"/>
              </a:rPr>
              <a:t>2011).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5549" y="5703285"/>
            <a:ext cx="1981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by Chris Stanley (ORNL)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7036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EQSANS Reduction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2042" y="576350"/>
            <a:ext cx="7308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After reduction, </a:t>
            </a:r>
            <a:r>
              <a:rPr lang="en-US" sz="2000" dirty="0" err="1" smtClean="0">
                <a:latin typeface="+mn-lt"/>
              </a:rPr>
              <a:t>Mantid</a:t>
            </a:r>
            <a:r>
              <a:rPr lang="en-US" sz="2000" dirty="0" smtClean="0">
                <a:latin typeface="+mn-lt"/>
              </a:rPr>
              <a:t> can stitch data sets and write them out in formats that other analysis tools can read </a:t>
            </a:r>
          </a:p>
        </p:txBody>
      </p:sp>
      <p:pic>
        <p:nvPicPr>
          <p:cNvPr id="10" name="Picture 9" descr="eqsans_mantid_stitch0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41" y="1284236"/>
            <a:ext cx="6380581" cy="36688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m2d\Dropbox\talks\sansvie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" t="848" r="527" b="815"/>
          <a:stretch/>
        </p:blipFill>
        <p:spPr bwMode="auto">
          <a:xfrm>
            <a:off x="3271551" y="2953282"/>
            <a:ext cx="5661861" cy="37093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48150" y="5034599"/>
            <a:ext cx="28155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+mn-lt"/>
              </a:rPr>
              <a:t>SansView</a:t>
            </a:r>
            <a:r>
              <a:rPr lang="en-US" sz="2000" dirty="0" smtClean="0">
                <a:latin typeface="+mn-lt"/>
              </a:rPr>
              <a:t> is one of the tools SANS users can export their data to</a:t>
            </a:r>
          </a:p>
          <a:p>
            <a:r>
              <a:rPr lang="en-US" sz="1400" dirty="0" smtClean="0">
                <a:latin typeface="+mn-lt"/>
              </a:rPr>
              <a:t>(see Butler et al. poster tonight)</a:t>
            </a:r>
          </a:p>
        </p:txBody>
      </p:sp>
    </p:spTree>
    <p:extLst>
      <p:ext uri="{BB962C8B-B14F-4D97-AF65-F5344CB8AC3E}">
        <p14:creationId xmlns:p14="http://schemas.microsoft.com/office/powerpoint/2010/main" val="438274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26819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191928" y="2955051"/>
            <a:ext cx="1008063" cy="1512887"/>
          </a:xfrm>
          <a:prstGeom prst="can">
            <a:avLst>
              <a:gd name="adj" fmla="val 27054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pPr algn="ctr"/>
            <a:r>
              <a:rPr lang="en-GB" sz="1600" dirty="0" smtClean="0">
                <a:latin typeface="+mn-lt"/>
              </a:rPr>
              <a:t>Code</a:t>
            </a:r>
            <a:r>
              <a:rPr lang="en-GB" sz="1600" dirty="0">
                <a:latin typeface="+mn-lt"/>
              </a:rPr>
              <a:t/>
            </a:r>
            <a:br>
              <a:rPr lang="en-GB" sz="1600" dirty="0">
                <a:latin typeface="+mn-lt"/>
              </a:rPr>
            </a:br>
            <a:r>
              <a:rPr lang="en-GB" sz="1600" dirty="0" smtClean="0">
                <a:latin typeface="+mn-lt"/>
              </a:rPr>
              <a:t>repository</a:t>
            </a:r>
            <a:endParaRPr lang="en-GB" sz="1600" dirty="0">
              <a:latin typeface="+mn-lt"/>
            </a:endParaRPr>
          </a:p>
        </p:txBody>
      </p:sp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247903" y="2190018"/>
            <a:ext cx="1824404" cy="117214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247241" y="2968624"/>
            <a:ext cx="1825066" cy="6801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247903" y="3884449"/>
            <a:ext cx="1824404" cy="13439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247241" y="4122485"/>
            <a:ext cx="1825066" cy="10781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>
            <a:off x="4217911" y="3951645"/>
            <a:ext cx="2776614" cy="20500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6920376" y="4963844"/>
            <a:ext cx="140544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>
                <a:latin typeface="+mn-lt"/>
              </a:rPr>
              <a:t>Build + unit </a:t>
            </a:r>
            <a:r>
              <a:rPr lang="en-GB" sz="1400" dirty="0" smtClean="0">
                <a:latin typeface="+mn-lt"/>
              </a:rPr>
              <a:t>tests</a:t>
            </a:r>
            <a:endParaRPr lang="en-GB" sz="1400" dirty="0">
              <a:latin typeface="+mn-lt"/>
            </a:endParaRP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422725" y="5680957"/>
            <a:ext cx="100450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>
                <a:latin typeface="+mn-lt"/>
              </a:rPr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191928" y="4899738"/>
            <a:ext cx="1008063" cy="1512888"/>
          </a:xfrm>
          <a:prstGeom prst="can">
            <a:avLst>
              <a:gd name="adj" fmla="val 28798"/>
            </a:avLst>
          </a:prstGeom>
          <a:gradFill>
            <a:gsLst>
              <a:gs pos="0">
                <a:schemeClr val="lt1">
                  <a:hueOff val="0"/>
                  <a:satOff val="0"/>
                  <a:lumOff val="0"/>
                  <a:alphaOff val="0"/>
                  <a:shade val="51000"/>
                  <a:satMod val="130000"/>
                </a:schemeClr>
              </a:gs>
              <a:gs pos="80000">
                <a:schemeClr val="lt1">
                  <a:hueOff val="0"/>
                  <a:satOff val="0"/>
                  <a:lumOff val="0"/>
                  <a:alphaOff val="0"/>
                  <a:shade val="93000"/>
                  <a:satMod val="130000"/>
                </a:schemeClr>
              </a:gs>
              <a:gs pos="100000">
                <a:schemeClr val="lt1">
                  <a:hueOff val="0"/>
                  <a:satOff val="0"/>
                  <a:lumOff val="0"/>
                  <a:alphaOff val="0"/>
                  <a:shade val="94000"/>
                  <a:satMod val="135000"/>
                </a:schemeClr>
              </a:gs>
            </a:gsLst>
            <a:lin ang="16200000" scaled="0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t"/>
          <a:lstStyle/>
          <a:p>
            <a:pPr algn="ctr"/>
            <a:r>
              <a:rPr lang="en-GB" sz="1600" dirty="0" smtClean="0">
                <a:latin typeface="+mn-lt"/>
              </a:rPr>
              <a:t>Issue</a:t>
            </a:r>
            <a:endParaRPr lang="en-GB" sz="1600" dirty="0">
              <a:latin typeface="+mn-lt"/>
            </a:endParaRPr>
          </a:p>
          <a:p>
            <a:pPr algn="ctr"/>
            <a:r>
              <a:rPr lang="en-GB" sz="1600" dirty="0">
                <a:latin typeface="+mn-lt"/>
              </a:rPr>
              <a:t>tracking</a:t>
            </a:r>
          </a:p>
          <a:p>
            <a:pPr algn="ctr"/>
            <a:r>
              <a:rPr lang="en-GB" sz="1600" dirty="0">
                <a:latin typeface="+mn-lt"/>
              </a:rPr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696753" y="4466351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626815" y="909912"/>
            <a:ext cx="2134594" cy="1225868"/>
          </a:xfrm>
          <a:prstGeom prst="roundRect">
            <a:avLst/>
          </a:prstGeom>
          <a:noFill/>
          <a:ln w="12700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400" dirty="0" err="1">
                <a:latin typeface="+mn-lt"/>
              </a:rPr>
              <a:t>Mantid</a:t>
            </a:r>
            <a:r>
              <a:rPr lang="en-GB" sz="1400" dirty="0">
                <a:latin typeface="+mn-lt"/>
              </a:rPr>
              <a:t> Project </a:t>
            </a:r>
            <a:r>
              <a:rPr lang="en-GB" sz="1400" dirty="0" smtClean="0">
                <a:latin typeface="+mn-lt"/>
              </a:rPr>
              <a:t>Wiki</a:t>
            </a:r>
          </a:p>
          <a:p>
            <a:endParaRPr lang="en-GB" sz="1400" dirty="0"/>
          </a:p>
          <a:p>
            <a:endParaRPr lang="en-GB" sz="1400" dirty="0" smtClean="0">
              <a:latin typeface="+mn-lt"/>
            </a:endParaRPr>
          </a:p>
          <a:p>
            <a:endParaRPr lang="en-GB" sz="1400" dirty="0"/>
          </a:p>
          <a:p>
            <a:r>
              <a:rPr lang="en-GB" sz="1000" dirty="0" smtClean="0">
                <a:latin typeface="+mn-lt"/>
              </a:rPr>
              <a:t>http://download.mantidproject.org</a:t>
            </a:r>
            <a:endParaRPr lang="en-GB" sz="1000" dirty="0">
              <a:latin typeface="+mn-lt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94525" y="3476443"/>
            <a:ext cx="1501775" cy="1501775"/>
            <a:chOff x="5000625" y="2071688"/>
            <a:chExt cx="1501775" cy="1501775"/>
          </a:xfrm>
        </p:grpSpPr>
        <p:grpSp>
          <p:nvGrpSpPr>
            <p:cNvPr id="4" name="Group 3"/>
            <p:cNvGrpSpPr/>
            <p:nvPr/>
          </p:nvGrpSpPr>
          <p:grpSpPr>
            <a:xfrm>
              <a:off x="5000625" y="2071688"/>
              <a:ext cx="1349375" cy="1349375"/>
              <a:chOff x="5000625" y="2071688"/>
              <a:chExt cx="1349375" cy="1349375"/>
            </a:xfrm>
          </p:grpSpPr>
          <p:pic>
            <p:nvPicPr>
              <p:cNvPr id="36883" name="Picture 12" descr="MCj04348450000[1]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5000625" y="2071688"/>
                <a:ext cx="1044575" cy="1044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84" name="Picture 12" descr="MCj04348450000[1]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5153025" y="2224088"/>
                <a:ext cx="1044575" cy="1044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6885" name="Picture 12" descr="MCj04348450000[1]"/>
              <p:cNvPicPr>
                <a:picLocks noChangeAspect="1" noChangeArrowheads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 bwMode="auto">
              <a:xfrm>
                <a:off x="5305425" y="2376488"/>
                <a:ext cx="1044575" cy="10445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36886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5457825" y="252888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7952918" y="2712306"/>
            <a:ext cx="147473" cy="93650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169828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6418688" y="2153918"/>
            <a:ext cx="108080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>
                <a:latin typeface="+mn-lt"/>
              </a:rPr>
              <a:t>Automated </a:t>
            </a:r>
            <a:br>
              <a:rPr lang="en-GB" sz="1400" dirty="0">
                <a:latin typeface="+mn-lt"/>
              </a:rPr>
            </a:br>
            <a:r>
              <a:rPr lang="en-GB" sz="1400" dirty="0" smtClean="0">
                <a:latin typeface="+mn-lt"/>
              </a:rPr>
              <a:t>system tests</a:t>
            </a:r>
            <a:endParaRPr lang="en-GB" sz="1400" dirty="0">
              <a:latin typeface="+mn-lt"/>
            </a:endParaRP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5098516" y="1000125"/>
            <a:ext cx="12143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>
                <a:latin typeface="+mn-lt"/>
              </a:rPr>
              <a:t>Deploy to </a:t>
            </a:r>
          </a:p>
          <a:p>
            <a:r>
              <a:rPr lang="en-GB" sz="1400" dirty="0">
                <a:latin typeface="+mn-lt"/>
              </a:rPr>
              <a:t>d</a:t>
            </a:r>
            <a:r>
              <a:rPr lang="en-GB" sz="1400" dirty="0" smtClean="0">
                <a:latin typeface="+mn-lt"/>
              </a:rPr>
              <a:t>ownload </a:t>
            </a:r>
            <a:r>
              <a:rPr lang="en-GB" sz="1400" dirty="0">
                <a:latin typeface="+mn-lt"/>
              </a:rPr>
              <a:t>site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273304" y="1210531"/>
            <a:ext cx="1501775" cy="1501775"/>
            <a:chOff x="7072313" y="1214438"/>
            <a:chExt cx="1501775" cy="1501775"/>
          </a:xfrm>
        </p:grpSpPr>
        <p:pic>
          <p:nvPicPr>
            <p:cNvPr id="36887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072313" y="12144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224713" y="13668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377113" y="15192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529513" y="16716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74" name="Picture 2" descr="C:\Users\m2d\AppData\Local\Microsoft\Windows\Temporary Internet Files\Content.IE5\JODLLPKR\MC90044133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1425311"/>
            <a:ext cx="833702" cy="83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C:\Users\m2d\AppData\Local\Microsoft\Windows\Temporary Internet Files\Content.IE5\JODLLPKR\MC90044133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39" y="2545410"/>
            <a:ext cx="833702" cy="83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C:\Users\m2d\AppData\Local\Microsoft\Windows\Temporary Internet Files\Content.IE5\JODLLPKR\MC90044133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" y="3665509"/>
            <a:ext cx="833702" cy="83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C:\Users\m2d\AppData\Local\Microsoft\Windows\Temporary Internet Files\Content.IE5\JODLLPKR\MC90044133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01" y="4785607"/>
            <a:ext cx="833702" cy="833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ile:Mediawiki logo reworked 2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307" y="1199053"/>
            <a:ext cx="822534" cy="64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github.com/github/media/raw/master/logos/github_logo_social_coding_outlin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30" y="3942485"/>
            <a:ext cx="810846" cy="36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runk/trac/htdocs/trac_bann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54" y="5988734"/>
            <a:ext cx="878498" cy="27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Jenkins CI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28" y="4066665"/>
            <a:ext cx="1473003" cy="473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Box 20"/>
          <p:cNvSpPr txBox="1">
            <a:spLocks noChangeArrowheads="1"/>
          </p:cNvSpPr>
          <p:nvPr/>
        </p:nvSpPr>
        <p:spPr bwMode="auto">
          <a:xfrm>
            <a:off x="4705422" y="4438788"/>
            <a:ext cx="234733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+mn-lt"/>
              </a:rPr>
              <a:t>Continuous integration server</a:t>
            </a:r>
            <a:endParaRPr lang="en-GB" sz="1400" dirty="0">
              <a:latin typeface="+mn-lt"/>
            </a:endParaRPr>
          </a:p>
        </p:txBody>
      </p:sp>
      <p:pic>
        <p:nvPicPr>
          <p:cNvPr id="3084" name="Picture 12" descr="http://jenkins-ci.org/images/os/win_oth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020" y="526783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jenkins-ci.org/images/os/ubuntu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643" y="527162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jenkins-ci.org/images/os/redha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905" y="5267836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jenkins-ci.org/images/os/os_macosx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639" y="527162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2" descr="http://jenkins-ci.org/images/os/win_oth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801" y="264646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14" descr="http://jenkins-ci.org/images/os/ubuntu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24" y="265024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6" descr="http://jenkins-ci.org/images/os/redhat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228" y="2646465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8" descr="http://jenkins-ci.org/images/os/os_macosx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420" y="265025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074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26819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Deployment Schedule</a:t>
            </a:r>
            <a:endParaRPr lang="en-GB" sz="280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>
            <a:off x="4404732" y="2319453"/>
            <a:ext cx="1477538" cy="4679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1214058" y="1352493"/>
            <a:ext cx="1593485" cy="340519"/>
          </a:xfrm>
          <a:prstGeom prst="roundRect">
            <a:avLst/>
          </a:prstGeom>
          <a:noFill/>
          <a:ln w="12700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400" b="1" dirty="0" smtClean="0"/>
              <a:t>Every few months:</a:t>
            </a:r>
            <a:endParaRPr lang="en-GB" sz="1000" b="1" dirty="0"/>
          </a:p>
        </p:txBody>
      </p:sp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3109533" y="3166944"/>
            <a:ext cx="2772736" cy="51564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V="1">
            <a:off x="3440150" y="3592214"/>
            <a:ext cx="2442119" cy="115752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5882269" y="3926271"/>
            <a:ext cx="181120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 smtClean="0">
                <a:latin typeface="+mn-lt"/>
              </a:rPr>
              <a:t>Instrument &amp; analysis </a:t>
            </a:r>
          </a:p>
          <a:p>
            <a:r>
              <a:rPr lang="en-GB" sz="1400" dirty="0" smtClean="0">
                <a:latin typeface="+mn-lt"/>
              </a:rPr>
              <a:t>computers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932382" y="2395240"/>
            <a:ext cx="1501775" cy="1501775"/>
            <a:chOff x="7072313" y="1214438"/>
            <a:chExt cx="1501775" cy="1501775"/>
          </a:xfrm>
        </p:grpSpPr>
        <p:pic>
          <p:nvPicPr>
            <p:cNvPr id="36887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072313" y="12144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224713" y="13668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377113" y="15192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12" descr="MCj04348450000[1]"/>
            <p:cNvPicPr>
              <a:picLocks noChangeAspect="1" noChangeArrowheads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7529513" y="1671638"/>
              <a:ext cx="1044575" cy="1044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088" name="Picture 16" descr="http://jenkins-ci.org/images/os/redha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6957" y="271293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6327" y="1617815"/>
            <a:ext cx="348009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latin typeface="+mn-lt"/>
              </a:rPr>
              <a:t>Official </a:t>
            </a:r>
            <a:r>
              <a:rPr lang="en-GB" sz="1400" dirty="0" err="1">
                <a:latin typeface="+mn-lt"/>
              </a:rPr>
              <a:t>Mantid</a:t>
            </a:r>
            <a:r>
              <a:rPr lang="en-GB" sz="1400" dirty="0">
                <a:latin typeface="+mn-lt"/>
              </a:rPr>
              <a:t> releases</a:t>
            </a:r>
          </a:p>
          <a:p>
            <a:r>
              <a:rPr lang="en-GB" sz="1400" dirty="0" smtClean="0">
                <a:latin typeface="+mn-lt"/>
              </a:rPr>
              <a:t>http</a:t>
            </a:r>
            <a:r>
              <a:rPr lang="en-GB" sz="1400" dirty="0">
                <a:latin typeface="+mn-lt"/>
              </a:rPr>
              <a:t>://</a:t>
            </a:r>
            <a:r>
              <a:rPr lang="en-GB" sz="1400" dirty="0" smtClean="0">
                <a:latin typeface="+mn-lt"/>
              </a:rPr>
              <a:t>download.mantidproject.org</a:t>
            </a:r>
            <a:endParaRPr lang="en-GB" sz="1400" dirty="0">
              <a:latin typeface="+mn-lt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Unit tests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System tests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Manual testing for each ticket</a:t>
            </a:r>
            <a:endParaRPr lang="en-GB" sz="1400" dirty="0">
              <a:latin typeface="+mn-lt"/>
            </a:endParaRPr>
          </a:p>
        </p:txBody>
      </p:sp>
      <p:sp>
        <p:nvSpPr>
          <p:cNvPr id="21" name="Text Box 28"/>
          <p:cNvSpPr txBox="1">
            <a:spLocks noChangeArrowheads="1"/>
          </p:cNvSpPr>
          <p:nvPr/>
        </p:nvSpPr>
        <p:spPr bwMode="auto">
          <a:xfrm>
            <a:off x="1214701" y="3127642"/>
            <a:ext cx="974400" cy="340519"/>
          </a:xfrm>
          <a:prstGeom prst="roundRect">
            <a:avLst/>
          </a:prstGeom>
          <a:noFill/>
          <a:ln w="12700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400" b="1" dirty="0" smtClean="0"/>
              <a:t>Every day:</a:t>
            </a:r>
            <a:endParaRPr lang="en-GB" sz="1000" b="1" dirty="0"/>
          </a:p>
        </p:txBody>
      </p:sp>
      <p:sp>
        <p:nvSpPr>
          <p:cNvPr id="22" name="Text Box 28"/>
          <p:cNvSpPr txBox="1">
            <a:spLocks noChangeArrowheads="1"/>
          </p:cNvSpPr>
          <p:nvPr/>
        </p:nvSpPr>
        <p:spPr bwMode="auto">
          <a:xfrm>
            <a:off x="1214701" y="4409219"/>
            <a:ext cx="2050971" cy="340519"/>
          </a:xfrm>
          <a:prstGeom prst="roundRect">
            <a:avLst/>
          </a:prstGeom>
          <a:noFill/>
          <a:ln w="12700">
            <a:noFill/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sz="1400" b="1" dirty="0" smtClean="0"/>
              <a:t>Every couple of hours:</a:t>
            </a:r>
            <a:r>
              <a:rPr lang="en-GB" sz="1400" b="1" dirty="0"/>
              <a:t>	</a:t>
            </a:r>
            <a:endParaRPr lang="en-GB" sz="1000" b="1" dirty="0"/>
          </a:p>
        </p:txBody>
      </p:sp>
      <p:sp>
        <p:nvSpPr>
          <p:cNvPr id="24" name="Rectangle 23"/>
          <p:cNvSpPr/>
          <p:nvPr/>
        </p:nvSpPr>
        <p:spPr>
          <a:xfrm>
            <a:off x="1536327" y="3395221"/>
            <a:ext cx="34800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+mn-lt"/>
              </a:rPr>
              <a:t>Nightly builds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Unit tests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System tests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36327" y="4676813"/>
            <a:ext cx="34800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 smtClean="0">
                <a:latin typeface="+mn-lt"/>
              </a:rPr>
              <a:t>Development builds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GB" sz="1400" dirty="0" smtClean="0">
                <a:latin typeface="+mn-lt"/>
              </a:rPr>
              <a:t>Unit tests</a:t>
            </a:r>
          </a:p>
        </p:txBody>
      </p:sp>
      <p:pic>
        <p:nvPicPr>
          <p:cNvPr id="1027" name="Picture 3" descr="C:\Users\m2d\AppData\Local\Microsoft\Windows\Temporary Internet Files\Content.IE5\A8VHCALK\MC900383802[2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55" y="4793546"/>
            <a:ext cx="341601" cy="35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2d\AppData\Local\Microsoft\Windows\Temporary Internet Files\Content.IE5\38Q23KO0\MC900290073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46" y="3468161"/>
            <a:ext cx="412970" cy="42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2d\AppData\Local\Microsoft\Windows\Temporary Internet Files\Content.IE5\0MZIUCSB\MC900434804[1]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786" y="1693012"/>
            <a:ext cx="414288" cy="41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432344" y="771604"/>
            <a:ext cx="674346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+mn-lt"/>
              </a:rPr>
              <a:t>Three versions of </a:t>
            </a:r>
            <a:r>
              <a:rPr lang="en-GB" sz="2000" dirty="0" err="1" smtClean="0">
                <a:latin typeface="+mn-lt"/>
              </a:rPr>
              <a:t>Mantid</a:t>
            </a:r>
            <a:r>
              <a:rPr lang="en-GB" sz="2000" dirty="0" smtClean="0">
                <a:latin typeface="+mn-lt"/>
              </a:rPr>
              <a:t> are deployed simultaneously:</a:t>
            </a:r>
            <a:endParaRPr lang="en-GB" sz="2000" dirty="0">
              <a:latin typeface="+mn-lt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7199" y="5457094"/>
            <a:ext cx="76218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smtClean="0">
                <a:latin typeface="+mn-lt"/>
              </a:rPr>
              <a:t>This allows us to balance stability against the need to address urgent improvements on a given instrument.</a:t>
            </a:r>
            <a:endParaRPr lang="en-GB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1003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Why Should Other Facilities Consider </a:t>
            </a:r>
            <a:r>
              <a:rPr lang="en-US" kern="0" dirty="0" err="1" smtClean="0">
                <a:solidFill>
                  <a:schemeClr val="tx2"/>
                </a:solidFill>
                <a:latin typeface="+mj-lt"/>
              </a:rPr>
              <a:t>Mantid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?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993" y="769546"/>
            <a:ext cx="8360529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	  Leverage other people’s work.</a:t>
            </a:r>
          </a:p>
          <a:p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Consider SNS: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15 to 20 developer-years had been put into the project when SNS joined.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About the same amount has been put in since then.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All instruments at the SNS can run </a:t>
            </a:r>
            <a:r>
              <a:rPr lang="en-US" sz="2000" dirty="0" err="1" smtClean="0">
                <a:latin typeface="+mn-lt"/>
              </a:rPr>
              <a:t>Mantid</a:t>
            </a:r>
            <a:r>
              <a:rPr lang="en-US" sz="2000" dirty="0" smtClean="0">
                <a:latin typeface="+mn-lt"/>
              </a:rPr>
              <a:t> for reduction.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latin typeface="+mn-lt"/>
              </a:rPr>
              <a:t>Mantid</a:t>
            </a:r>
            <a:r>
              <a:rPr lang="en-US" sz="2000" dirty="0" smtClean="0">
                <a:latin typeface="+mn-lt"/>
              </a:rPr>
              <a:t> supports reduction for BIOSANS and GPSANS at HFIR.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The support for all those instruments was achieved within two years.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Typical development timescale from start to user exposure: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EQSANS: </a:t>
            </a:r>
            <a:r>
              <a:rPr lang="en-US" sz="2000" dirty="0" smtClean="0">
                <a:latin typeface="+mn-lt"/>
                <a:sym typeface="Symbol"/>
              </a:rPr>
              <a:t></a:t>
            </a:r>
            <a:r>
              <a:rPr lang="en-US" sz="2000" dirty="0" smtClean="0">
                <a:latin typeface="+mn-lt"/>
              </a:rPr>
              <a:t>6 months, very stable after a year</a:t>
            </a:r>
          </a:p>
          <a:p>
            <a:pPr marL="342900" indent="-342900">
              <a:buFontTx/>
              <a:buChar char="-"/>
            </a:pPr>
            <a:r>
              <a:rPr lang="en-US" sz="2000" dirty="0" smtClean="0">
                <a:latin typeface="+mn-lt"/>
              </a:rPr>
              <a:t>Liquids </a:t>
            </a:r>
            <a:r>
              <a:rPr lang="en-US" sz="2000" dirty="0" err="1" smtClean="0">
                <a:latin typeface="+mn-lt"/>
              </a:rPr>
              <a:t>Reflectometer</a:t>
            </a:r>
            <a:r>
              <a:rPr lang="en-US" sz="2000" dirty="0" smtClean="0">
                <a:latin typeface="+mn-lt"/>
              </a:rPr>
              <a:t>: </a:t>
            </a:r>
            <a:r>
              <a:rPr lang="en-US" sz="2000" dirty="0" smtClean="0">
                <a:latin typeface="+mn-lt"/>
                <a:sym typeface="Symbol"/>
              </a:rPr>
              <a:t></a:t>
            </a:r>
            <a:r>
              <a:rPr lang="en-US" sz="2000" dirty="0" smtClean="0">
                <a:latin typeface="+mn-lt"/>
              </a:rPr>
              <a:t>5 months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Preliminary support for the SANS instrument at LENS </a:t>
            </a:r>
          </a:p>
          <a:p>
            <a:r>
              <a:rPr lang="en-US" dirty="0" smtClean="0">
                <a:latin typeface="+mn-lt"/>
              </a:rPr>
              <a:t>(collaboration with </a:t>
            </a:r>
            <a:r>
              <a:rPr lang="en-US" dirty="0" err="1" smtClean="0">
                <a:latin typeface="+mn-lt"/>
              </a:rPr>
              <a:t>Xin</a:t>
            </a:r>
            <a:r>
              <a:rPr lang="en-US" dirty="0" smtClean="0">
                <a:latin typeface="+mn-lt"/>
              </a:rPr>
              <a:t> Li and Roger </a:t>
            </a:r>
            <a:r>
              <a:rPr lang="en-US" dirty="0" err="1" smtClean="0">
                <a:latin typeface="+mn-lt"/>
              </a:rPr>
              <a:t>Pynn</a:t>
            </a:r>
            <a:r>
              <a:rPr lang="en-US" dirty="0" smtClean="0">
                <a:latin typeface="+mn-lt"/>
              </a:rPr>
              <a:t>)</a:t>
            </a:r>
          </a:p>
        </p:txBody>
      </p:sp>
      <p:pic>
        <p:nvPicPr>
          <p:cNvPr id="5122" name="Picture 2" descr="C:\Users\m2d\AppData\Local\Microsoft\Windows\Temporary Internet Files\Content.IE5\JODLLPKR\MC90025046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91" y="858401"/>
            <a:ext cx="901524" cy="90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44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Why Should Other Facilities Consider </a:t>
            </a:r>
            <a:r>
              <a:rPr lang="en-US" kern="0" dirty="0" err="1" smtClean="0">
                <a:solidFill>
                  <a:schemeClr val="tx2"/>
                </a:solidFill>
                <a:latin typeface="+mj-lt"/>
              </a:rPr>
              <a:t>Mantid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?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4498" y="681639"/>
            <a:ext cx="7734835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Good design takes time.</a:t>
            </a:r>
          </a:p>
          <a:p>
            <a:pPr lvl="1"/>
            <a:endParaRPr lang="en-US" sz="1600" i="1" dirty="0">
              <a:latin typeface="+mn-lt"/>
            </a:endParaRPr>
          </a:p>
          <a:p>
            <a:pPr marL="800100" lvl="1" indent="-342900">
              <a:buFontTx/>
              <a:buChar char="-"/>
            </a:pPr>
            <a:r>
              <a:rPr lang="en-US" i="1" dirty="0" smtClean="0">
                <a:latin typeface="+mn-lt"/>
              </a:rPr>
              <a:t>When badly managed, the design phase often means design-by-committee… and leads to disaster.</a:t>
            </a:r>
          </a:p>
          <a:p>
            <a:pPr marL="800100" lvl="1" indent="-342900">
              <a:buFontTx/>
              <a:buChar char="-"/>
            </a:pPr>
            <a:r>
              <a:rPr lang="en-US" i="1" dirty="0" smtClean="0">
                <a:latin typeface="+mn-lt"/>
              </a:rPr>
              <a:t>Framework design is your main risk factor.</a:t>
            </a:r>
            <a:endParaRPr lang="en-US" sz="2000" i="1" dirty="0" smtClean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If you can use an existing framework, you should do it.</a:t>
            </a:r>
          </a:p>
          <a:p>
            <a:endParaRPr lang="en-US" sz="1600" i="1" dirty="0" smtClean="0">
              <a:latin typeface="+mn-lt"/>
            </a:endParaRPr>
          </a:p>
          <a:p>
            <a:pPr marL="800100" lvl="1" indent="-342900">
              <a:buFontTx/>
              <a:buChar char="-"/>
            </a:pPr>
            <a:r>
              <a:rPr lang="en-US" i="1" dirty="0" smtClean="0">
                <a:latin typeface="+mn-lt"/>
              </a:rPr>
              <a:t>Minimizes your risks.</a:t>
            </a:r>
          </a:p>
          <a:p>
            <a:pPr marL="800100" lvl="1" indent="-342900">
              <a:buFontTx/>
              <a:buChar char="-"/>
            </a:pPr>
            <a:r>
              <a:rPr lang="en-US" i="1" dirty="0" smtClean="0">
                <a:latin typeface="+mn-lt"/>
              </a:rPr>
              <a:t>Saves precious time to concentrate on getting stuff done</a:t>
            </a:r>
            <a:endParaRPr lang="en-US" sz="2000" i="1" dirty="0" smtClean="0">
              <a:latin typeface="+mn-lt"/>
            </a:endParaRPr>
          </a:p>
          <a:p>
            <a:pPr lvl="1"/>
            <a:endParaRPr lang="en-US" sz="2000" i="1" dirty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Having </a:t>
            </a:r>
            <a:r>
              <a:rPr lang="en-US" sz="2000" dirty="0">
                <a:latin typeface="+mn-lt"/>
              </a:rPr>
              <a:t>an established framework from the start greatly simplifies managing the development</a:t>
            </a:r>
            <a:r>
              <a:rPr lang="en-US" sz="2000" dirty="0" smtClean="0">
                <a:latin typeface="+mn-lt"/>
              </a:rPr>
              <a:t>.</a:t>
            </a:r>
          </a:p>
          <a:p>
            <a:endParaRPr lang="en-US" sz="1600" i="1" dirty="0">
              <a:latin typeface="+mn-lt"/>
            </a:endParaRPr>
          </a:p>
          <a:p>
            <a:pPr marL="800100" lvl="1" indent="-342900">
              <a:buFontTx/>
              <a:buChar char="-"/>
            </a:pPr>
            <a:r>
              <a:rPr lang="en-US" i="1" dirty="0" smtClean="0">
                <a:latin typeface="+mn-lt"/>
              </a:rPr>
              <a:t>Developers love to argue about design… </a:t>
            </a:r>
            <a:r>
              <a:rPr lang="en-US" sz="2000" i="1" dirty="0" smtClean="0">
                <a:latin typeface="+mn-lt"/>
              </a:rPr>
              <a:t>		</a:t>
            </a:r>
          </a:p>
          <a:p>
            <a:endParaRPr lang="en-US" sz="2000" i="1" dirty="0" smtClean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r>
              <a:rPr lang="en-US" sz="2000" i="1" dirty="0" smtClean="0">
                <a:latin typeface="+mn-lt"/>
              </a:rPr>
              <a:t>You get the development infrastructure for free (build servers, etc…)</a:t>
            </a:r>
          </a:p>
        </p:txBody>
      </p:sp>
      <p:pic>
        <p:nvPicPr>
          <p:cNvPr id="4098" name="Picture 2" descr="C:\Users\m2d\AppData\Local\Microsoft\Windows\Temporary Internet Files\Content.IE5\A8VHCALK\MC900383802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6" y="771950"/>
            <a:ext cx="720286" cy="75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2d\AppData\Local\Microsoft\Windows\Temporary Internet Files\Content.IE5\A8VHCALK\MC900280803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6" y="2535112"/>
            <a:ext cx="839615" cy="664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m2d\AppData\Local\Microsoft\Windows\Temporary Internet Files\Content.IE5\38Q23KO0\MC900299117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6" y="4035180"/>
            <a:ext cx="839615" cy="45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m2d\AppData\Local\Microsoft\Windows\Temporary Internet Files\Content.IE5\A8VHCALK\MC900059746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86" y="5489229"/>
            <a:ext cx="572430" cy="75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109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Automated Reduction @ SNS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6075" y="2213025"/>
            <a:ext cx="57522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Since all instruments share a common framework, all are now automated reduction capable.</a:t>
            </a:r>
          </a:p>
          <a:p>
            <a:endParaRPr lang="en-US" sz="2000" dirty="0" smtClean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endParaRPr lang="en-US" sz="2000" dirty="0" smtClean="0">
              <a:latin typeface="+mn-lt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0719988"/>
              </p:ext>
            </p:extLst>
          </p:nvPr>
        </p:nvGraphicFramePr>
        <p:xfrm>
          <a:off x="1052513" y="657225"/>
          <a:ext cx="7038975" cy="1403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:\Users\m2d\Dropbox\talks\pg3_autoreduce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" t="1556" r="720" b="1701"/>
          <a:stretch/>
        </p:blipFill>
        <p:spPr bwMode="auto">
          <a:xfrm>
            <a:off x="4758540" y="3802875"/>
            <a:ext cx="4001192" cy="20714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 rot="5400000">
            <a:off x="7349620" y="3217360"/>
            <a:ext cx="454434" cy="264236"/>
            <a:chOff x="5650427" y="569556"/>
            <a:chExt cx="225879" cy="264236"/>
          </a:xfrm>
        </p:grpSpPr>
        <p:sp>
          <p:nvSpPr>
            <p:cNvPr id="9" name="Right Arrow 8"/>
            <p:cNvSpPr/>
            <p:nvPr/>
          </p:nvSpPr>
          <p:spPr>
            <a:xfrm>
              <a:off x="5650427" y="569556"/>
              <a:ext cx="225879" cy="26423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ight Arrow 4"/>
            <p:cNvSpPr/>
            <p:nvPr/>
          </p:nvSpPr>
          <p:spPr>
            <a:xfrm>
              <a:off x="5650427" y="622403"/>
              <a:ext cx="158115" cy="1585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38559" y="2189913"/>
            <a:ext cx="1065469" cy="789113"/>
            <a:chOff x="5970068" y="307118"/>
            <a:chExt cx="1065469" cy="789113"/>
          </a:xfrm>
        </p:grpSpPr>
        <p:sp>
          <p:nvSpPr>
            <p:cNvPr id="12" name="Rounded Rectangle 11"/>
            <p:cNvSpPr/>
            <p:nvPr/>
          </p:nvSpPr>
          <p:spPr>
            <a:xfrm>
              <a:off x="5970068" y="307118"/>
              <a:ext cx="1065469" cy="78911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993180" y="330230"/>
              <a:ext cx="1019245" cy="74288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0" tIns="57150" rIns="57150" bIns="57150" numCol="1" spcCol="1270" anchor="ctr" anchorCtr="0">
              <a:noAutofit/>
            </a:bodyPr>
            <a:lstStyle/>
            <a:p>
              <a:pPr lvl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500" kern="1200" dirty="0" smtClean="0"/>
                <a:t>Experiment shared area</a:t>
              </a:r>
              <a:endParaRPr lang="en-US" sz="1500" kern="1200" dirty="0"/>
            </a:p>
          </p:txBody>
        </p:sp>
      </p:grpSp>
      <p:grpSp>
        <p:nvGrpSpPr>
          <p:cNvPr id="14" name="Group 13"/>
          <p:cNvGrpSpPr/>
          <p:nvPr/>
        </p:nvGrpSpPr>
        <p:grpSpPr>
          <a:xfrm rot="5400000">
            <a:off x="7463228" y="1843769"/>
            <a:ext cx="227217" cy="264236"/>
            <a:chOff x="5650427" y="569556"/>
            <a:chExt cx="225879" cy="264236"/>
          </a:xfrm>
        </p:grpSpPr>
        <p:sp>
          <p:nvSpPr>
            <p:cNvPr id="15" name="Right Arrow 14"/>
            <p:cNvSpPr/>
            <p:nvPr/>
          </p:nvSpPr>
          <p:spPr>
            <a:xfrm>
              <a:off x="5650427" y="569556"/>
              <a:ext cx="225879" cy="26423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ight Arrow 4"/>
            <p:cNvSpPr/>
            <p:nvPr/>
          </p:nvSpPr>
          <p:spPr>
            <a:xfrm>
              <a:off x="5650427" y="622403"/>
              <a:ext cx="158115" cy="1585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100" kern="1200"/>
            </a:p>
          </p:txBody>
        </p:sp>
      </p:grpSp>
      <p:sp>
        <p:nvSpPr>
          <p:cNvPr id="5" name="Rectangle 4"/>
          <p:cNvSpPr/>
          <p:nvPr/>
        </p:nvSpPr>
        <p:spPr>
          <a:xfrm>
            <a:off x="316076" y="3239185"/>
            <a:ext cx="42213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Instruments currently running automated reduction</a:t>
            </a:r>
            <a:r>
              <a:rPr lang="en-US" sz="2000" dirty="0" smtClean="0">
                <a:latin typeface="+mn-lt"/>
              </a:rPr>
              <a:t>: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POWGEN </a:t>
            </a: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SEQUOIA</a:t>
            </a:r>
          </a:p>
          <a:p>
            <a:r>
              <a:rPr lang="en-US" sz="2000" dirty="0">
                <a:latin typeface="+mn-lt"/>
              </a:rPr>
              <a:t>	</a:t>
            </a:r>
            <a:r>
              <a:rPr lang="en-US" sz="2000" dirty="0" smtClean="0">
                <a:latin typeface="+mn-lt"/>
              </a:rPr>
              <a:t>BASIS</a:t>
            </a:r>
          </a:p>
          <a:p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The more meta-data you have, the more you can automate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9129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What’s next?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155" y="586229"/>
            <a:ext cx="79356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+mn-lt"/>
              </a:rPr>
              <a:t>Mantid</a:t>
            </a:r>
            <a:r>
              <a:rPr lang="en-US" dirty="0" smtClean="0">
                <a:latin typeface="+mn-lt"/>
              </a:rPr>
              <a:t> is a central part of the software infrastructure we are building to provide: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reduce, and analyze, the data as it is taken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Data files created instantly after acquisition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 a data set post-acquisition in minutes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resources for  any user  to do post-acquisition reduction, analysis, visualization, modeling from anywhere</a:t>
            </a:r>
          </a:p>
          <a:p>
            <a:pPr marL="342900" indent="-342900"/>
            <a:endParaRPr lang="en-US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90" y="2562079"/>
            <a:ext cx="6700821" cy="3789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8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8029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Future of Data Analysis Infrastructure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03924" y="576271"/>
            <a:ext cx="24062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Putting it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all together</a:t>
            </a:r>
          </a:p>
        </p:txBody>
      </p:sp>
      <p:pic>
        <p:nvPicPr>
          <p:cNvPr id="5" name="Picture 6" descr="C:\Users\m2d\Dropbox\talks\silver_beh_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177" y="1174750"/>
            <a:ext cx="1568467" cy="1195917"/>
          </a:xfrm>
          <a:prstGeom prst="rect">
            <a:avLst/>
          </a:prstGeom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76" y="1804962"/>
            <a:ext cx="7689370" cy="4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120"/>
            <a:ext cx="8229600" cy="458587"/>
          </a:xfrm>
        </p:spPr>
        <p:txBody>
          <a:bodyPr/>
          <a:lstStyle/>
          <a:p>
            <a:pPr algn="ctr"/>
            <a:r>
              <a:rPr lang="en-US" kern="0" dirty="0">
                <a:solidFill>
                  <a:schemeClr val="tx2"/>
                </a:solidFill>
                <a:latin typeface="+mj-lt"/>
              </a:rPr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605" y="696024"/>
            <a:ext cx="8241573" cy="5355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Two years after adopting </a:t>
            </a:r>
            <a:r>
              <a:rPr lang="en-US" dirty="0" err="1" smtClean="0">
                <a:latin typeface="+mn-lt"/>
              </a:rPr>
              <a:t>Mantid</a:t>
            </a:r>
            <a:r>
              <a:rPr lang="en-US" dirty="0" smtClean="0">
                <a:latin typeface="+mn-lt"/>
              </a:rPr>
              <a:t>, all SNS instruments can run </a:t>
            </a:r>
            <a:r>
              <a:rPr lang="en-US" dirty="0" err="1" smtClean="0">
                <a:latin typeface="+mn-lt"/>
              </a:rPr>
              <a:t>Mantid</a:t>
            </a:r>
            <a:r>
              <a:rPr lang="en-US" dirty="0" smtClean="0">
                <a:latin typeface="+mn-lt"/>
              </a:rPr>
              <a:t> for reduction.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In retrospect, using an existing framework with a proven track record was a wise decision.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The focus is now shifting towards live data streaming, reduction</a:t>
            </a:r>
            <a:r>
              <a:rPr lang="en-US" dirty="0">
                <a:latin typeface="+mn-lt"/>
              </a:rPr>
              <a:t> </a:t>
            </a:r>
            <a:r>
              <a:rPr lang="en-US" dirty="0" smtClean="0">
                <a:latin typeface="+mn-lt"/>
              </a:rPr>
              <a:t>and analysis.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 Stick around for Andrei </a:t>
            </a:r>
            <a:r>
              <a:rPr lang="en-US" dirty="0" err="1" smtClean="0">
                <a:latin typeface="+mn-lt"/>
              </a:rPr>
              <a:t>Savici’s</a:t>
            </a:r>
            <a:r>
              <a:rPr lang="en-US" dirty="0" smtClean="0">
                <a:latin typeface="+mn-lt"/>
              </a:rPr>
              <a:t> talk later in this session.</a:t>
            </a:r>
          </a:p>
          <a:p>
            <a:pPr>
              <a:buFont typeface="Arial" pitchFamily="34" charset="0"/>
              <a:buChar char="•"/>
            </a:pPr>
            <a:endParaRPr lang="en-US" dirty="0" smtClean="0">
              <a:latin typeface="+mn-lt"/>
            </a:endParaRPr>
          </a:p>
          <a:p>
            <a:pPr algn="ctr"/>
            <a:r>
              <a:rPr lang="en-US" b="1" dirty="0" smtClean="0">
                <a:solidFill>
                  <a:schemeClr val="accent5"/>
                </a:solidFill>
                <a:latin typeface="+mn-lt"/>
              </a:rPr>
              <a:t>http</a:t>
            </a:r>
            <a:r>
              <a:rPr lang="en-US" b="1" dirty="0">
                <a:solidFill>
                  <a:schemeClr val="accent5"/>
                </a:solidFill>
                <a:latin typeface="+mn-lt"/>
              </a:rPr>
              <a:t>://download.mantidproject.org</a:t>
            </a:r>
            <a:r>
              <a:rPr lang="en-US" b="1" dirty="0" smtClean="0">
                <a:solidFill>
                  <a:schemeClr val="accent5"/>
                </a:solidFill>
                <a:latin typeface="+mn-lt"/>
              </a:rPr>
              <a:t>/</a:t>
            </a:r>
          </a:p>
          <a:p>
            <a:pPr algn="ctr"/>
            <a:endParaRPr lang="en-US" dirty="0" smtClean="0">
              <a:latin typeface="+mn-lt"/>
            </a:endParaRPr>
          </a:p>
          <a:p>
            <a:r>
              <a:rPr lang="en-US" dirty="0" smtClean="0">
                <a:latin typeface="+mn-lt"/>
              </a:rPr>
              <a:t>	For more info:</a:t>
            </a:r>
          </a:p>
          <a:p>
            <a:pPr lvl="2"/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Mark Hagen – Group leader</a:t>
            </a:r>
          </a:p>
          <a:p>
            <a:pPr lvl="2"/>
            <a:endParaRPr lang="en-US" dirty="0" smtClean="0">
              <a:latin typeface="+mn-lt"/>
            </a:endParaRPr>
          </a:p>
          <a:p>
            <a:pPr lvl="2"/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Stuart Campbell – Inelastic analysis team leader</a:t>
            </a:r>
          </a:p>
          <a:p>
            <a:pPr lvl="2"/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Pete Peterson – Diffraction analysis team leader</a:t>
            </a:r>
          </a:p>
          <a:p>
            <a:pPr lvl="2"/>
            <a:r>
              <a:rPr lang="en-US" dirty="0">
                <a:latin typeface="+mn-lt"/>
              </a:rPr>
              <a:t>	</a:t>
            </a:r>
            <a:r>
              <a:rPr lang="en-US" dirty="0" smtClean="0">
                <a:latin typeface="+mn-lt"/>
              </a:rPr>
              <a:t>Mathieu Doucet – Low-Q analysis team leader</a:t>
            </a:r>
          </a:p>
          <a:p>
            <a:pPr lvl="2"/>
            <a:endParaRPr lang="en-US" dirty="0">
              <a:latin typeface="+mn-lt"/>
            </a:endParaRPr>
          </a:p>
          <a:p>
            <a:pPr lvl="2"/>
            <a:r>
              <a:rPr lang="en-US" dirty="0" smtClean="0">
                <a:latin typeface="+mn-lt"/>
              </a:rPr>
              <a:t>	Nick Draper – </a:t>
            </a:r>
            <a:r>
              <a:rPr lang="en-US" dirty="0" err="1" smtClean="0">
                <a:latin typeface="+mn-lt"/>
              </a:rPr>
              <a:t>Mantid</a:t>
            </a:r>
            <a:r>
              <a:rPr lang="en-US" dirty="0" smtClean="0">
                <a:latin typeface="+mn-lt"/>
              </a:rPr>
              <a:t> project manager at ISIS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359626" y="3680178"/>
            <a:ext cx="6559530" cy="2648157"/>
          </a:xfrm>
          <a:prstGeom prst="roundRect">
            <a:avLst>
              <a:gd name="adj" fmla="val 202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124616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4" y="870126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b="0" kern="0" dirty="0">
                <a:latin typeface="+mn-lt"/>
              </a:rPr>
              <a:t>Key </a:t>
            </a:r>
            <a:r>
              <a:rPr lang="en-GB" sz="2000" b="0" kern="0" dirty="0" smtClean="0">
                <a:latin typeface="+mn-lt"/>
              </a:rPr>
              <a:t>requirements</a:t>
            </a:r>
            <a:endParaRPr lang="en-GB" sz="2000" b="0" kern="0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lvl="2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000" i="1" kern="0" dirty="0" smtClean="0">
                <a:latin typeface="+mn-lt"/>
              </a:rPr>
              <a:t>N</a:t>
            </a:r>
            <a:r>
              <a:rPr lang="en-GB" sz="2000" b="0" i="1" kern="0" dirty="0" smtClean="0">
                <a:latin typeface="+mn-lt"/>
              </a:rPr>
              <a:t>ot </a:t>
            </a:r>
            <a:r>
              <a:rPr lang="en-GB" sz="2000" b="0" i="1" kern="0" dirty="0">
                <a:latin typeface="+mn-lt"/>
              </a:rPr>
              <a:t>instrument or </a:t>
            </a:r>
            <a:r>
              <a:rPr lang="en-GB" sz="2000" b="0" i="1" kern="0" dirty="0" smtClean="0">
                <a:latin typeface="+mn-lt"/>
              </a:rPr>
              <a:t>technique dependent</a:t>
            </a:r>
            <a:endParaRPr lang="en-GB" sz="2000" b="0" i="1" kern="0" dirty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 smtClean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 smtClean="0">
                <a:latin typeface="+mn-lt"/>
              </a:rPr>
              <a:t>Cross-platform</a:t>
            </a:r>
            <a:endParaRPr lang="en-GB" sz="2000" b="0" kern="0" dirty="0">
              <a:latin typeface="+mn-lt"/>
            </a:endParaRPr>
          </a:p>
          <a:p>
            <a:pPr lvl="2">
              <a:lnSpc>
                <a:spcPct val="90000"/>
              </a:lnSpc>
              <a:spcBef>
                <a:spcPct val="20000"/>
              </a:spcBef>
              <a:defRPr/>
            </a:pPr>
            <a:r>
              <a:rPr lang="en-GB" sz="2000" b="0" i="1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 smtClean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 smtClean="0">
                <a:latin typeface="+mn-lt"/>
              </a:rPr>
              <a:t>Easily </a:t>
            </a:r>
            <a:r>
              <a:rPr lang="en-GB" sz="2000" b="0" kern="0" dirty="0">
                <a:latin typeface="+mn-lt"/>
              </a:rPr>
              <a:t>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 smtClean="0">
              <a:latin typeface="+mn-lt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 smtClean="0">
                <a:latin typeface="+mn-lt"/>
              </a:rPr>
              <a:t>Freely </a:t>
            </a:r>
            <a:r>
              <a:rPr lang="en-GB" sz="2000" b="0" kern="0" dirty="0">
                <a:latin typeface="+mn-lt"/>
              </a:rPr>
              <a:t>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 rotWithShape="1">
          <a:blip r:embed="rId3" cstate="screen"/>
          <a:srcRect b="41912"/>
          <a:stretch/>
        </p:blipFill>
        <p:spPr bwMode="auto">
          <a:xfrm>
            <a:off x="5800724" y="813182"/>
            <a:ext cx="2886075" cy="183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0709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28625" y="12571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228733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29716813"/>
              </p:ext>
            </p:extLst>
          </p:nvPr>
        </p:nvGraphicFramePr>
        <p:xfrm>
          <a:off x="467544" y="263856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:\Users\m2d\Desktop\mantid_locs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" b="2554"/>
          <a:stretch/>
        </p:blipFill>
        <p:spPr bwMode="auto">
          <a:xfrm>
            <a:off x="4387363" y="3383890"/>
            <a:ext cx="4593126" cy="283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01160" y="756138"/>
            <a:ext cx="3367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Today, about 20 developers are active on the project</a:t>
            </a:r>
            <a:endParaRPr lang="en-US" dirty="0">
              <a:latin typeface="+mn-lt"/>
            </a:endParaRPr>
          </a:p>
        </p:txBody>
      </p:sp>
      <p:pic>
        <p:nvPicPr>
          <p:cNvPr id="6" name="Picture 5" descr="ISIS_Logo_Transparent.gi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3" y="3245062"/>
            <a:ext cx="1194643" cy="528776"/>
          </a:xfrm>
          <a:prstGeom prst="rect">
            <a:avLst/>
          </a:prstGeom>
        </p:spPr>
      </p:pic>
      <p:pic>
        <p:nvPicPr>
          <p:cNvPr id="7" name="Picture 6" descr="Tessella_Logo_Transparent.gi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3702236"/>
            <a:ext cx="1167646" cy="465879"/>
          </a:xfrm>
          <a:prstGeom prst="rect">
            <a:avLst/>
          </a:prstGeom>
        </p:spPr>
      </p:pic>
      <p:pic>
        <p:nvPicPr>
          <p:cNvPr id="8" name="Picture 7" descr="SNS_logo_trans_back.gi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31" y="1545002"/>
            <a:ext cx="1167645" cy="79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37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 smtClean="0">
                <a:solidFill>
                  <a:schemeClr val="tx2"/>
                </a:solidFill>
                <a:latin typeface="+mj-lt"/>
              </a:rPr>
              <a:t>Analysis Environment</a:t>
            </a:r>
            <a:endParaRPr lang="en-GB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26" name="Picture 2" descr="C:\Users\m2d\Dropbox\talks\mantidplot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" t="956" r="639" b="843"/>
          <a:stretch/>
        </p:blipFill>
        <p:spPr bwMode="auto">
          <a:xfrm>
            <a:off x="285751" y="742949"/>
            <a:ext cx="8468609" cy="5314951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415580" y="2632066"/>
            <a:ext cx="1520500" cy="9627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Workspaces: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Event data &amp; Logs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487558" y="4914899"/>
            <a:ext cx="1438275" cy="4000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Algorithms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2619374" y="3590924"/>
            <a:ext cx="1438275" cy="4000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Plotting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043736" y="1885949"/>
            <a:ext cx="1438275" cy="4000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Scripting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2967036" y="1828798"/>
            <a:ext cx="1438275" cy="4000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Logging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596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Architectural Design </a:t>
            </a:r>
            <a:r>
              <a:rPr lang="en-GB" kern="0" dirty="0" smtClean="0">
                <a:solidFill>
                  <a:schemeClr val="tx2"/>
                </a:solidFill>
                <a:latin typeface="+mj-lt"/>
              </a:rPr>
              <a:t>Overview</a:t>
            </a:r>
            <a:endParaRPr lang="en-GB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813149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187786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+mn-lt"/>
              </a:rPr>
              <a:t>Mantid Framework</a:t>
            </a:r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479512" y="1754087"/>
            <a:ext cx="1296987" cy="825500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10000"/>
                  <a:lumOff val="90000"/>
                </a:schemeClr>
              </a:gs>
            </a:gsLst>
          </a:gradFill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en-GB" sz="1400" b="0" dirty="0" smtClean="0"/>
              <a:t>Python</a:t>
            </a:r>
            <a:endParaRPr lang="en-GB" sz="1400" b="0" dirty="0"/>
          </a:p>
          <a:p>
            <a:pPr algn="ctr">
              <a:defRPr/>
            </a:pPr>
            <a:r>
              <a:rPr lang="en-GB" sz="1400" b="0" dirty="0" smtClean="0"/>
              <a:t>Scripting</a:t>
            </a:r>
            <a:endParaRPr lang="en-GB" sz="2000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482357" y="4007552"/>
            <a:ext cx="1296987" cy="747359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10000"/>
                  <a:lumOff val="90000"/>
                </a:schemeClr>
              </a:gs>
            </a:gsLst>
          </a:gradFill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GB" sz="1400" b="1" dirty="0" err="1"/>
              <a:t>MantidPlot</a:t>
            </a:r>
            <a:r>
              <a:rPr lang="en-GB" sz="1400" dirty="0"/>
              <a:t> Graphing and analysis</a:t>
            </a:r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205296" y="2545112"/>
            <a:ext cx="1168400" cy="1550987"/>
          </a:xfrm>
          <a:prstGeom prst="can">
            <a:avLst>
              <a:gd name="adj" fmla="val 33186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5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GB" sz="1400" dirty="0" smtClean="0">
                <a:solidFill>
                  <a:schemeClr val="tx1"/>
                </a:solidFill>
                <a:cs typeface="Arial" charset="0"/>
              </a:rPr>
              <a:t>Data files</a:t>
            </a:r>
            <a:endParaRPr lang="en-GB" sz="1400" dirty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 flipV="1">
            <a:off x="6215062" y="2861817"/>
            <a:ext cx="990232" cy="40084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1130851" y="4754911"/>
            <a:ext cx="0" cy="377336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>
            <a:off x="1776499" y="2155073"/>
            <a:ext cx="1011140" cy="45062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908434" y="985392"/>
            <a:ext cx="1168400" cy="1189038"/>
          </a:xfrm>
          <a:prstGeom prst="can">
            <a:avLst>
              <a:gd name="adj" fmla="val 25442"/>
            </a:avLst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35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400" dirty="0">
                <a:solidFill>
                  <a:schemeClr val="tx1"/>
                </a:solidFill>
                <a:cs typeface="Arial" charset="0"/>
              </a:rPr>
              <a:t>L</a:t>
            </a:r>
            <a:r>
              <a:rPr lang="en-GB" sz="1400" dirty="0" smtClean="0">
                <a:solidFill>
                  <a:schemeClr val="tx1"/>
                </a:solidFill>
                <a:cs typeface="Arial" charset="0"/>
              </a:rPr>
              <a:t>og</a:t>
            </a:r>
            <a:r>
              <a:rPr lang="en-GB" sz="1400" b="0" dirty="0" smtClean="0">
                <a:latin typeface="Times New Roman" pitchFamily="18" charset="0"/>
              </a:rPr>
              <a:t> </a:t>
            </a:r>
            <a:r>
              <a:rPr lang="en-GB" sz="1400" dirty="0" smtClean="0">
                <a:solidFill>
                  <a:schemeClr val="tx1"/>
                </a:solidFill>
                <a:cs typeface="Arial" charset="0"/>
              </a:rPr>
              <a:t>files &amp;</a:t>
            </a:r>
          </a:p>
          <a:p>
            <a:pPr algn="ctr">
              <a:defRPr/>
            </a:pPr>
            <a:r>
              <a:rPr lang="en-GB" sz="1400" dirty="0" smtClean="0">
                <a:solidFill>
                  <a:schemeClr val="tx1"/>
                </a:solidFill>
                <a:cs typeface="Arial" charset="0"/>
              </a:rPr>
              <a:t>Instrument description</a:t>
            </a:r>
            <a:endParaRPr lang="en-GB" sz="1400" dirty="0" smtClean="0">
              <a:solidFill>
                <a:schemeClr val="tx1"/>
              </a:solidFill>
              <a:cs typeface="Arial" charset="0"/>
            </a:endParaRPr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215062" y="1761680"/>
            <a:ext cx="693370" cy="835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87639" y="2545112"/>
            <a:ext cx="568325" cy="39528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anchor="ctr" anchorCtr="0"/>
          <a:lstStyle/>
          <a:p>
            <a:pPr algn="ctr">
              <a:defRPr/>
            </a:pPr>
            <a:r>
              <a:rPr lang="en-GB" sz="1400" dirty="0">
                <a:latin typeface="+mn-lt"/>
              </a:rPr>
              <a:t>API</a:t>
            </a:r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402237"/>
            <a:ext cx="1285875" cy="6429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/>
          <a:p>
            <a:pPr algn="ctr">
              <a:defRPr/>
            </a:pPr>
            <a:r>
              <a:rPr lang="en-GB" sz="1400" dirty="0">
                <a:latin typeface="+mn-lt"/>
              </a:rPr>
              <a:t>Workspaces</a:t>
            </a: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553179" y="2402237"/>
            <a:ext cx="1285875" cy="64293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 anchorCtr="0"/>
          <a:lstStyle/>
          <a:p>
            <a:pPr algn="ctr">
              <a:defRPr/>
            </a:pPr>
            <a:r>
              <a:rPr lang="en-GB" sz="1400" dirty="0">
                <a:latin typeface="+mn-lt"/>
              </a:rPr>
              <a:t>Algorithms</a:t>
            </a: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515609" y="2902299"/>
            <a:ext cx="1390650" cy="720725"/>
            <a:chOff x="2928926" y="5072074"/>
            <a:chExt cx="1389980" cy="720095"/>
          </a:xfrm>
          <a:noFill/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grpFill/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grpFill/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62777" y="5289899"/>
              <a:ext cx="1285255" cy="285500"/>
            </a:xfrm>
            <a:prstGeom prst="rect">
              <a:avLst/>
            </a:prstGeom>
            <a:grp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400" dirty="0">
                  <a:solidFill>
                    <a:schemeClr val="tx1"/>
                  </a:solidFill>
                  <a:cs typeface="Arial" charset="0"/>
                </a:rPr>
                <a:t>User Defined</a:t>
              </a:r>
            </a:p>
          </p:txBody>
        </p:sp>
      </p:grp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482356" y="5139120"/>
            <a:ext cx="1296987" cy="595632"/>
          </a:xfrm>
          <a:prstGeom prst="round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4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10000"/>
                  <a:lumOff val="90000"/>
                </a:schemeClr>
              </a:gs>
            </a:gsLst>
          </a:gradFill>
          <a:ln>
            <a:solidFill>
              <a:schemeClr val="tx1">
                <a:lumMod val="75000"/>
                <a:lumOff val="25000"/>
              </a:schemeClr>
            </a:solidFill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GB" sz="1400" dirty="0"/>
              <a:t>Instrument specific UI</a:t>
            </a:r>
          </a:p>
        </p:txBody>
      </p:sp>
      <p:sp>
        <p:nvSpPr>
          <p:cNvPr id="38" name="Line 34"/>
          <p:cNvSpPr>
            <a:spLocks noChangeShapeType="1"/>
          </p:cNvSpPr>
          <p:nvPr/>
        </p:nvSpPr>
        <p:spPr bwMode="auto">
          <a:xfrm flipV="1">
            <a:off x="1779344" y="2940399"/>
            <a:ext cx="1008295" cy="14425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2433716" y="4821383"/>
            <a:ext cx="6276817" cy="1308050"/>
          </a:xfrm>
        </p:spPr>
        <p:txBody>
          <a:bodyPr/>
          <a:lstStyle/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GB" sz="1600" b="0" dirty="0" smtClean="0">
                <a:latin typeface="+mn-lt"/>
              </a:rPr>
              <a:t>Separation of Data and Algorithms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GB" sz="1600" b="0" dirty="0" smtClean="0">
                <a:latin typeface="+mn-lt"/>
              </a:rPr>
              <a:t>Encapsulated “User Code” in specific places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GB" sz="1600" b="0" dirty="0" smtClean="0">
                <a:latin typeface="+mn-lt"/>
              </a:rPr>
              <a:t>Use of well designed interfaces to allow generic use of component</a:t>
            </a:r>
          </a:p>
          <a:p>
            <a:pPr>
              <a:buClr>
                <a:schemeClr val="tx1"/>
              </a:buClr>
              <a:buFont typeface="Arial" pitchFamily="34" charset="0"/>
              <a:buChar char="•"/>
            </a:pPr>
            <a:r>
              <a:rPr lang="en-GB" sz="1600" b="0" dirty="0" smtClean="0">
                <a:latin typeface="+mn-lt"/>
              </a:rPr>
              <a:t>Scripting allows greater analysis flexibility</a:t>
            </a:r>
          </a:p>
        </p:txBody>
      </p:sp>
    </p:spTree>
    <p:extLst>
      <p:ext uri="{BB962C8B-B14F-4D97-AF65-F5344CB8AC3E}">
        <p14:creationId xmlns:p14="http://schemas.microsoft.com/office/powerpoint/2010/main" val="3994363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 smtClean="0">
                <a:solidFill>
                  <a:schemeClr val="tx2"/>
                </a:solidFill>
                <a:latin typeface="+mj-lt"/>
              </a:rPr>
              <a:t>EQSANS Detector View</a:t>
            </a:r>
            <a:endParaRPr lang="en-GB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053" name="Picture 5" descr="C:\Users\m2d\Dropbox\talks\silver_beh_detector_full_range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9A9A9"/>
              </a:clrFrom>
              <a:clrTo>
                <a:srgbClr val="A9A9A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01" y="684710"/>
            <a:ext cx="5938629" cy="53874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2d\Dropbox\talks\silver_beh_i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4" y="2290466"/>
            <a:ext cx="3211411" cy="24486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Bent Arrow 2"/>
          <p:cNvSpPr/>
          <p:nvPr/>
        </p:nvSpPr>
        <p:spPr>
          <a:xfrm rot="16200000" flipH="1">
            <a:off x="1218271" y="532455"/>
            <a:ext cx="1154155" cy="2185640"/>
          </a:xfrm>
          <a:prstGeom prst="bentArrow">
            <a:avLst>
              <a:gd name="adj1" fmla="val 6054"/>
              <a:gd name="adj2" fmla="val 8784"/>
              <a:gd name="adj3" fmla="val 32215"/>
              <a:gd name="adj4" fmla="val 44505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8883" y="710980"/>
            <a:ext cx="113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Reduction</a:t>
            </a:r>
            <a:endParaRPr lang="en-US" dirty="0">
              <a:latin typeface="+mn-lt"/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1800924" y="5479917"/>
            <a:ext cx="1321423" cy="144966"/>
          </a:xfrm>
          <a:prstGeom prst="rightArrow">
            <a:avLst>
              <a:gd name="adj1" fmla="val 50000"/>
              <a:gd name="adj2" fmla="val 144444"/>
            </a:avLst>
          </a:prstGeom>
          <a:solidFill>
            <a:schemeClr val="accent5">
              <a:lumMod val="40000"/>
              <a:lumOff val="60000"/>
            </a:schemeClr>
          </a:solidFill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42664" y="5072892"/>
            <a:ext cx="1652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Full wavelength</a:t>
            </a:r>
          </a:p>
          <a:p>
            <a:r>
              <a:rPr lang="en-US" dirty="0" smtClean="0">
                <a:latin typeface="+mn-lt"/>
              </a:rPr>
              <a:t>range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9475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 smtClean="0">
                <a:solidFill>
                  <a:schemeClr val="tx2"/>
                </a:solidFill>
                <a:latin typeface="+mj-lt"/>
              </a:rPr>
              <a:t>EQSANS Detector View</a:t>
            </a:r>
            <a:endParaRPr lang="en-GB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2050" name="Picture 2" descr="C:\Users\m2d\Dropbox\talks\silver_beh_detector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" t="813" r="816" b="880"/>
          <a:stretch/>
        </p:blipFill>
        <p:spPr bwMode="auto">
          <a:xfrm>
            <a:off x="1173804" y="817123"/>
            <a:ext cx="6802877" cy="550585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485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2d\Dropbox\talks\silver_beh_detector_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t="888" r="1217" b="1183"/>
          <a:stretch/>
        </p:blipFill>
        <p:spPr bwMode="auto">
          <a:xfrm>
            <a:off x="1173803" y="817123"/>
            <a:ext cx="6802877" cy="5484586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120"/>
            <a:ext cx="8229600" cy="458788"/>
          </a:xfrm>
        </p:spPr>
        <p:txBody>
          <a:bodyPr/>
          <a:lstStyle/>
          <a:p>
            <a:pPr algn="ctr" eaLnBrk="1" hangingPunct="1">
              <a:defRPr/>
            </a:pPr>
            <a:r>
              <a:rPr lang="en-GB" kern="0" dirty="0">
                <a:solidFill>
                  <a:schemeClr val="tx2"/>
                </a:solidFill>
                <a:latin typeface="+mj-lt"/>
              </a:rPr>
              <a:t>EQSANS Detector View</a:t>
            </a:r>
          </a:p>
        </p:txBody>
      </p:sp>
    </p:spTree>
    <p:extLst>
      <p:ext uri="{BB962C8B-B14F-4D97-AF65-F5344CB8AC3E}">
        <p14:creationId xmlns:p14="http://schemas.microsoft.com/office/powerpoint/2010/main" val="3733895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Page Slide">
  <a:themeElements>
    <a:clrScheme name="ORNL modified">
      <a:dk1>
        <a:srgbClr val="1F1F1F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4170</TotalTime>
  <Words>1019</Words>
  <Application>Microsoft Macintosh PowerPoint</Application>
  <PresentationFormat>On-screen Show (4:3)</PresentationFormat>
  <Paragraphs>253</Paragraphs>
  <Slides>29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Master Page Slide</vt:lpstr>
      <vt:lpstr>The Mantid Project for Data Reduction and Analysis</vt:lpstr>
      <vt:lpstr>PowerPoint Presentation</vt:lpstr>
      <vt:lpstr>PowerPoint Presentation</vt:lpstr>
      <vt:lpstr>PowerPoint Presentation</vt:lpstr>
      <vt:lpstr>Analysis Environment</vt:lpstr>
      <vt:lpstr>Architectural Design Overview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Detector View</vt:lpstr>
      <vt:lpstr>EQSANS Reduction</vt:lpstr>
      <vt:lpstr>Contributions from Users</vt:lpstr>
      <vt:lpstr>EQSANS Reduction</vt:lpstr>
      <vt:lpstr>PowerPoint Presentation</vt:lpstr>
      <vt:lpstr>PowerPoint Presentation</vt:lpstr>
      <vt:lpstr>Why Should Other Facilities Consider Mantid?</vt:lpstr>
      <vt:lpstr>Why Should Other Facilities Consider Mantid?</vt:lpstr>
      <vt:lpstr>Automated Reduction @ SNS</vt:lpstr>
      <vt:lpstr>What’s next?</vt:lpstr>
      <vt:lpstr>Future of Data Analysis Infrastructure</vt:lpstr>
      <vt:lpstr>Summary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keywords>USE THIS ONE UPDATED NOV 6 2009</cp:keywords>
  <cp:lastModifiedBy>Doucet, Mathieu</cp:lastModifiedBy>
  <cp:revision>532</cp:revision>
  <cp:lastPrinted>2012-02-12T22:21:10Z</cp:lastPrinted>
  <dcterms:created xsi:type="dcterms:W3CDTF">2008-12-10T13:33:36Z</dcterms:created>
  <dcterms:modified xsi:type="dcterms:W3CDTF">2012-06-27T17:51:24Z</dcterms:modified>
</cp:coreProperties>
</file>